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49"/>
  </p:notesMasterIdLst>
  <p:sldIdLst>
    <p:sldId id="256" r:id="rId2"/>
    <p:sldId id="364" r:id="rId3"/>
    <p:sldId id="366" r:id="rId4"/>
    <p:sldId id="367" r:id="rId5"/>
    <p:sldId id="368" r:id="rId6"/>
    <p:sldId id="369" r:id="rId7"/>
    <p:sldId id="370" r:id="rId8"/>
    <p:sldId id="371" r:id="rId9"/>
    <p:sldId id="372" r:id="rId10"/>
    <p:sldId id="373" r:id="rId11"/>
    <p:sldId id="374" r:id="rId12"/>
    <p:sldId id="375" r:id="rId13"/>
    <p:sldId id="376" r:id="rId14"/>
    <p:sldId id="377" r:id="rId15"/>
    <p:sldId id="378" r:id="rId16"/>
    <p:sldId id="379" r:id="rId17"/>
    <p:sldId id="380" r:id="rId18"/>
    <p:sldId id="381" r:id="rId19"/>
    <p:sldId id="382" r:id="rId20"/>
    <p:sldId id="383" r:id="rId21"/>
    <p:sldId id="384" r:id="rId22"/>
    <p:sldId id="385" r:id="rId23"/>
    <p:sldId id="386" r:id="rId24"/>
    <p:sldId id="387" r:id="rId25"/>
    <p:sldId id="388" r:id="rId26"/>
    <p:sldId id="389" r:id="rId27"/>
    <p:sldId id="390" r:id="rId28"/>
    <p:sldId id="391" r:id="rId29"/>
    <p:sldId id="392" r:id="rId30"/>
    <p:sldId id="393" r:id="rId31"/>
    <p:sldId id="394" r:id="rId32"/>
    <p:sldId id="395" r:id="rId33"/>
    <p:sldId id="396" r:id="rId34"/>
    <p:sldId id="397" r:id="rId35"/>
    <p:sldId id="398" r:id="rId36"/>
    <p:sldId id="399" r:id="rId37"/>
    <p:sldId id="400" r:id="rId38"/>
    <p:sldId id="401" r:id="rId39"/>
    <p:sldId id="402" r:id="rId40"/>
    <p:sldId id="403" r:id="rId41"/>
    <p:sldId id="404" r:id="rId42"/>
    <p:sldId id="405" r:id="rId43"/>
    <p:sldId id="406" r:id="rId44"/>
    <p:sldId id="407" r:id="rId45"/>
    <p:sldId id="408" r:id="rId46"/>
    <p:sldId id="409" r:id="rId47"/>
    <p:sldId id="365" r:id="rId4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68" d="100"/>
          <a:sy n="68" d="100"/>
        </p:scale>
        <p:origin x="-1194" y="-2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4DBBD8B-A57F-4F10-9CCC-DB857D884BCE}" type="datetimeFigureOut">
              <a:rPr lang="en-IN" smtClean="0"/>
              <a:t>07-09-2024</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79E13DF-C9E7-4F6B-AB0D-A7F1ED28D63E}" type="slidenum">
              <a:rPr lang="en-IN" smtClean="0"/>
              <a:t>‹#›</a:t>
            </a:fld>
            <a:endParaRPr lang="en-IN"/>
          </a:p>
        </p:txBody>
      </p:sp>
    </p:spTree>
    <p:extLst>
      <p:ext uri="{BB962C8B-B14F-4D97-AF65-F5344CB8AC3E}">
        <p14:creationId xmlns:p14="http://schemas.microsoft.com/office/powerpoint/2010/main" val="30934210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7D98BE7-A12E-47A8-A4C8-A475783A3C34}" type="datetime1">
              <a:rPr lang="en-US" smtClean="0"/>
              <a:t>9/7/2024</a:t>
            </a:fld>
            <a:endParaRPr lang="en-US"/>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9604DA-C155-4FE8-8924-683F303B763B}" type="datetime1">
              <a:rPr lang="en-US" smtClean="0"/>
              <a:t>9/7/2024</a:t>
            </a:fld>
            <a:endParaRPr lang="en-US"/>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4F2BEC6-B9CB-4507-AE6C-9A547FB2070B}" type="datetime1">
              <a:rPr lang="en-US" smtClean="0"/>
              <a:t>9/7/2024</a:t>
            </a:fld>
            <a:endParaRPr lang="en-US"/>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AC7EFE-C2F0-4389-BF85-4194FAF8D9EC}" type="datetime1">
              <a:rPr lang="en-US" smtClean="0"/>
              <a:t>9/7/2024</a:t>
            </a:fld>
            <a:endParaRPr lang="en-US"/>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BAE08F4-B2C7-4D5D-BF79-AA013301134D}" type="datetime1">
              <a:rPr lang="en-US" smtClean="0"/>
              <a:t>9/7/2024</a:t>
            </a:fld>
            <a:endParaRPr lang="en-US"/>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D35D9B5A-1808-47F0-B571-B7FE87A910B8}" type="datetime1">
              <a:rPr lang="en-US" smtClean="0"/>
              <a:t>9/7/2024</a:t>
            </a:fld>
            <a:endParaRPr lang="en-US"/>
          </a:p>
        </p:txBody>
      </p:sp>
      <p:sp>
        <p:nvSpPr>
          <p:cNvPr id="6" name="Footer Placeholder 5"/>
          <p:cNvSpPr>
            <a:spLocks noGrp="1"/>
          </p:cNvSpPr>
          <p:nvPr>
            <p:ph type="ftr" sz="quarter" idx="11"/>
          </p:nvPr>
        </p:nvSpPr>
        <p:spPr/>
        <p:txBody>
          <a:bodyPr/>
          <a:lstStyle/>
          <a:p>
            <a:r>
              <a:rPr lang="en-IN" smtClean="0"/>
              <a:t>Mr. Sukhdev Singh, Asst. Professor, CSE&amp;IT</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2C5B7D7-6CFF-4D08-9458-51DE0E374545}" type="datetime1">
              <a:rPr lang="en-US" smtClean="0"/>
              <a:t>9/7/2024</a:t>
            </a:fld>
            <a:endParaRPr lang="en-US"/>
          </a:p>
        </p:txBody>
      </p:sp>
      <p:sp>
        <p:nvSpPr>
          <p:cNvPr id="8" name="Footer Placeholder 7"/>
          <p:cNvSpPr>
            <a:spLocks noGrp="1"/>
          </p:cNvSpPr>
          <p:nvPr>
            <p:ph type="ftr" sz="quarter" idx="11"/>
          </p:nvPr>
        </p:nvSpPr>
        <p:spPr/>
        <p:txBody>
          <a:bodyPr/>
          <a:lstStyle/>
          <a:p>
            <a:r>
              <a:rPr lang="en-IN" smtClean="0"/>
              <a:t>Mr. Sukhdev Singh, Asst. Professor, CSE&amp;IT</a:t>
            </a:r>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63FAC0F-451A-42E1-88C0-EBE08A0CB729}" type="datetime1">
              <a:rPr lang="en-US" smtClean="0"/>
              <a:t>9/7/2024</a:t>
            </a:fld>
            <a:endParaRPr lang="en-US"/>
          </a:p>
        </p:txBody>
      </p:sp>
      <p:sp>
        <p:nvSpPr>
          <p:cNvPr id="4" name="Footer Placeholder 3"/>
          <p:cNvSpPr>
            <a:spLocks noGrp="1"/>
          </p:cNvSpPr>
          <p:nvPr>
            <p:ph type="ftr" sz="quarter" idx="11"/>
          </p:nvPr>
        </p:nvSpPr>
        <p:spPr/>
        <p:txBody>
          <a:bodyPr/>
          <a:lstStyle/>
          <a:p>
            <a:r>
              <a:rPr lang="en-IN" smtClean="0"/>
              <a:t>Mr. Sukhdev Singh, Asst. Professor, CSE&amp;IT</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3CA4DC3C-AB75-4898-B47B-9D5F9536CCD8}" type="datetime1">
              <a:rPr lang="en-US" smtClean="0"/>
              <a:t>9/7/2024</a:t>
            </a:fld>
            <a:endParaRPr lang="en-US"/>
          </a:p>
        </p:txBody>
      </p:sp>
      <p:sp>
        <p:nvSpPr>
          <p:cNvPr id="3" name="Footer Placeholder 2"/>
          <p:cNvSpPr>
            <a:spLocks noGrp="1"/>
          </p:cNvSpPr>
          <p:nvPr>
            <p:ph type="ftr" sz="quarter" idx="11"/>
          </p:nvPr>
        </p:nvSpPr>
        <p:spPr/>
        <p:txBody>
          <a:bodyPr/>
          <a:lstStyle/>
          <a:p>
            <a:r>
              <a:rPr lang="en-IN" smtClean="0"/>
              <a:t>Mr. Sukhdev Singh, Asst. Professor, CSE&amp;IT</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AB779CA6-3282-46C1-A3A3-F94BEF790627}" type="datetime1">
              <a:rPr lang="en-US" smtClean="0"/>
              <a:t>9/7/2024</a:t>
            </a:fld>
            <a:endParaRPr lang="en-US"/>
          </a:p>
        </p:txBody>
      </p:sp>
      <p:sp>
        <p:nvSpPr>
          <p:cNvPr id="6" name="Footer Placeholder 5"/>
          <p:cNvSpPr>
            <a:spLocks noGrp="1"/>
          </p:cNvSpPr>
          <p:nvPr>
            <p:ph type="ftr" sz="quarter" idx="11"/>
          </p:nvPr>
        </p:nvSpPr>
        <p:spPr/>
        <p:txBody>
          <a:bodyPr/>
          <a:lstStyle/>
          <a:p>
            <a:r>
              <a:rPr lang="en-IN" smtClean="0"/>
              <a:t>Mr. Sukhdev Singh, Asst. Professor, CSE&amp;IT</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F5BC08-CC43-4869-AA0C-4921A0F1A948}" type="datetime1">
              <a:rPr lang="en-US" smtClean="0"/>
              <a:t>9/7/2024</a:t>
            </a:fld>
            <a:endParaRPr lang="en-US"/>
          </a:p>
        </p:txBody>
      </p:sp>
      <p:sp>
        <p:nvSpPr>
          <p:cNvPr id="6" name="Footer Placeholder 5"/>
          <p:cNvSpPr>
            <a:spLocks noGrp="1"/>
          </p:cNvSpPr>
          <p:nvPr>
            <p:ph type="ftr" sz="quarter" idx="11"/>
          </p:nvPr>
        </p:nvSpPr>
        <p:spPr/>
        <p:txBody>
          <a:bodyPr/>
          <a:lstStyle/>
          <a:p>
            <a:r>
              <a:rPr lang="en-IN" smtClean="0"/>
              <a:t>Mr. Sukhdev Singh, Asst. Professor, CSE&amp;IT</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C5962DDA-290C-4F9C-AB16-E69464301F33}" type="datetime1">
              <a:rPr lang="en-US" smtClean="0"/>
              <a:t>9/7/2024</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r>
              <a:rPr lang="en-IN" smtClean="0"/>
              <a:t>Mr. Sukhdev Singh, Asst. Professor, CSE&amp;IT</a:t>
            </a:r>
            <a:endParaRPr lang="en-US"/>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B6F15528-21DE-4FAA-801E-634DDDAF4B2B}" type="slidenum">
              <a:rPr lang="en-US" smtClean="0"/>
              <a:pPr/>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dt="0"/>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cloudflare.com/learning/ssl/what-is-domain-spoofing/"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hyperlink" Target="https://www.experian.com/blogs/ask-experian/3-steps-to-take-if-your-social-security-number-has-been-stolen/" TargetMode="Externa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hyperlink" Target="https://www.kaspersky.com/resource-center/threats/identity-theft-facts-and-faq"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www.kaspersky.com/resource-center/threats/trojans" TargetMode="External"/><Relationship Id="rId2" Type="http://schemas.openxmlformats.org/officeDocument/2006/relationships/hyperlink" Target="https://www.kaspersky.com/resource-center/definitions/what-is-an-ip-address" TargetMode="Externa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hyperlink" Target="https://www.kaspersky.com/resource-center/definitions/dns" TargetMode="Externa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hyperlink" Target="https://www.kaspersky.com/resource-center/definitions/what-is-a-ssl-certificate" TargetMode="Externa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hyperlink" Target="https://www.kaspersky.com/total-security" TargetMode="Externa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hyperlink" Target="https://www.kaspersky.com/total-security" TargetMode="Externa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cloudflare.com/learning/security/threats/cross-site-scripting/" TargetMode="External"/><Relationship Id="rId2" Type="http://schemas.openxmlformats.org/officeDocument/2006/relationships/hyperlink" Target="https://www.cloudflare.com/learning/security/threats/on-path-attack/" TargetMode="External"/><Relationship Id="rId1" Type="http://schemas.openxmlformats.org/officeDocument/2006/relationships/slideLayout" Target="../slideLayouts/slideLayout1.xml"/><Relationship Id="rId4" Type="http://schemas.openxmlformats.org/officeDocument/2006/relationships/hyperlink" Target="https://www.cloudflare.com/learning/email-security/what-is-emai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hyperlink" Target="https://www.cloudflare.com/learning/access-management/spear-phishing/"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1295400"/>
            <a:ext cx="7772400" cy="1143000"/>
          </a:xfrm>
        </p:spPr>
        <p:txBody>
          <a:bodyPr>
            <a:normAutofit fontScale="90000"/>
          </a:bodyPr>
          <a:lstStyle/>
          <a:p>
            <a:r>
              <a:rPr lang="en-IN" sz="5300" dirty="0" smtClean="0"/>
              <a:t>Cyber Attacks and Risk Management </a:t>
            </a:r>
            <a:r>
              <a:rPr lang="en-IN" dirty="0" smtClean="0"/>
              <a:t/>
            </a:r>
            <a:br>
              <a:rPr lang="en-IN" dirty="0" smtClean="0"/>
            </a:br>
            <a:endParaRPr lang="en-IN" dirty="0"/>
          </a:p>
        </p:txBody>
      </p:sp>
      <p:sp>
        <p:nvSpPr>
          <p:cNvPr id="3" name="Subtitle 2"/>
          <p:cNvSpPr>
            <a:spLocks noGrp="1"/>
          </p:cNvSpPr>
          <p:nvPr>
            <p:ph type="subTitle" idx="1"/>
          </p:nvPr>
        </p:nvSpPr>
        <p:spPr>
          <a:xfrm>
            <a:off x="1295400" y="2076156"/>
            <a:ext cx="6400800" cy="609600"/>
          </a:xfrm>
        </p:spPr>
        <p:txBody>
          <a:bodyPr>
            <a:noAutofit/>
          </a:bodyPr>
          <a:lstStyle/>
          <a:p>
            <a:r>
              <a:rPr lang="en-IN" sz="2800" b="1" dirty="0" smtClean="0">
                <a:solidFill>
                  <a:srgbClr val="FFFF00"/>
                </a:solidFill>
              </a:rPr>
              <a:t>BCA </a:t>
            </a:r>
          </a:p>
          <a:p>
            <a:r>
              <a:rPr lang="en-IN" sz="2800" b="1" dirty="0" smtClean="0">
                <a:solidFill>
                  <a:srgbClr val="FFFF00"/>
                </a:solidFill>
              </a:rPr>
              <a:t>Cloud Computing &amp; Information Security</a:t>
            </a:r>
          </a:p>
          <a:p>
            <a:endParaRPr lang="en-IN" sz="1600" b="1" dirty="0">
              <a:solidFill>
                <a:srgbClr val="FFFF00"/>
              </a:solidFill>
            </a:endParaRPr>
          </a:p>
        </p:txBody>
      </p:sp>
      <p:sp>
        <p:nvSpPr>
          <p:cNvPr id="4" name="TextBox 3"/>
          <p:cNvSpPr txBox="1"/>
          <p:nvPr/>
        </p:nvSpPr>
        <p:spPr>
          <a:xfrm>
            <a:off x="2209800" y="4495800"/>
            <a:ext cx="6705600" cy="2031325"/>
          </a:xfrm>
          <a:prstGeom prst="rect">
            <a:avLst/>
          </a:prstGeom>
          <a:noFill/>
        </p:spPr>
        <p:txBody>
          <a:bodyPr wrap="square" rtlCol="0">
            <a:spAutoFit/>
          </a:bodyPr>
          <a:lstStyle/>
          <a:p>
            <a:pPr algn="r"/>
            <a:r>
              <a:rPr lang="en-IN" sz="3200" dirty="0" err="1" smtClean="0">
                <a:solidFill>
                  <a:srgbClr val="FF0000"/>
                </a:solidFill>
              </a:rPr>
              <a:t>Mr.</a:t>
            </a:r>
            <a:r>
              <a:rPr lang="en-IN" sz="3200" dirty="0" smtClean="0">
                <a:solidFill>
                  <a:srgbClr val="FF0000"/>
                </a:solidFill>
              </a:rPr>
              <a:t> </a:t>
            </a:r>
            <a:r>
              <a:rPr lang="en-IN" sz="3200" dirty="0" err="1" smtClean="0">
                <a:solidFill>
                  <a:srgbClr val="FF0000"/>
                </a:solidFill>
              </a:rPr>
              <a:t>Sukhdev</a:t>
            </a:r>
            <a:r>
              <a:rPr lang="en-IN" sz="3200" dirty="0" smtClean="0">
                <a:solidFill>
                  <a:srgbClr val="FF0000"/>
                </a:solidFill>
              </a:rPr>
              <a:t> Singh</a:t>
            </a:r>
          </a:p>
          <a:p>
            <a:pPr algn="r"/>
            <a:r>
              <a:rPr lang="en-IN" sz="2400" dirty="0" smtClean="0">
                <a:solidFill>
                  <a:srgbClr val="FF0000"/>
                </a:solidFill>
              </a:rPr>
              <a:t>Asst. Professor</a:t>
            </a:r>
          </a:p>
          <a:p>
            <a:pPr algn="r"/>
            <a:r>
              <a:rPr lang="en-IN" sz="2400" dirty="0" smtClean="0">
                <a:solidFill>
                  <a:srgbClr val="FF0000"/>
                </a:solidFill>
              </a:rPr>
              <a:t>Computer Science &amp; IT</a:t>
            </a:r>
          </a:p>
          <a:p>
            <a:pPr algn="r"/>
            <a:r>
              <a:rPr lang="en-IN" sz="2400" dirty="0" err="1" smtClean="0">
                <a:solidFill>
                  <a:srgbClr val="FF0000"/>
                </a:solidFill>
              </a:rPr>
              <a:t>Jagannath</a:t>
            </a:r>
            <a:r>
              <a:rPr lang="en-IN" sz="2400" dirty="0" smtClean="0">
                <a:solidFill>
                  <a:srgbClr val="FF0000"/>
                </a:solidFill>
              </a:rPr>
              <a:t> University, Delhi  (NCR)</a:t>
            </a:r>
          </a:p>
          <a:p>
            <a:endParaRPr lang="en-IN" sz="2200" dirty="0">
              <a:solidFill>
                <a:srgbClr val="FF0000"/>
              </a:solidFill>
            </a:endParaRPr>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27570962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914400" y="2121876"/>
            <a:ext cx="7772400" cy="4524315"/>
          </a:xfrm>
          <a:prstGeom prst="rect">
            <a:avLst/>
          </a:prstGeom>
          <a:noFill/>
        </p:spPr>
        <p:txBody>
          <a:bodyPr wrap="square" rtlCol="0">
            <a:spAutoFit/>
          </a:bodyPr>
          <a:lstStyle/>
          <a:p>
            <a:pPr fontAlgn="auto"/>
            <a:r>
              <a:rPr lang="en-IN" sz="2400" b="1" dirty="0"/>
              <a:t>How is phishing carried out?</a:t>
            </a:r>
            <a:endParaRPr lang="en-IN" sz="2400" dirty="0" smtClean="0"/>
          </a:p>
          <a:p>
            <a:r>
              <a:rPr lang="en-IN" sz="2400" b="1" dirty="0">
                <a:solidFill>
                  <a:srgbClr val="FF0000"/>
                </a:solidFill>
              </a:rPr>
              <a:t>What is clone phishing</a:t>
            </a:r>
          </a:p>
          <a:p>
            <a:pPr fontAlgn="auto"/>
            <a:r>
              <a:rPr lang="en-IN" sz="2400" dirty="0" smtClean="0"/>
              <a:t> </a:t>
            </a:r>
            <a:r>
              <a:rPr lang="en-IN" sz="2400" dirty="0"/>
              <a:t>Clone phishing involves mimicking a previously delivered </a:t>
            </a:r>
            <a:r>
              <a:rPr lang="en-IN" sz="2400" dirty="0" err="1"/>
              <a:t>legitimite</a:t>
            </a:r>
            <a:r>
              <a:rPr lang="en-IN" sz="2400" dirty="0"/>
              <a:t> email and modifying its links or attached files in order to trick the victim into opening a malicious website or file. For example, by taking an email and attaching a malicious file with the same filename as the original attached file, and then resending the email with a </a:t>
            </a:r>
            <a:r>
              <a:rPr lang="en-IN" sz="2400" dirty="0">
                <a:hlinkClick r:id="rId2"/>
              </a:rPr>
              <a:t>spoofed email</a:t>
            </a:r>
            <a:r>
              <a:rPr lang="en-IN" sz="2400" dirty="0"/>
              <a:t> address that appears to come from the original sender, attackers are able to exploit the trust of the initial communication in order to get the victim to take action.</a:t>
            </a:r>
            <a:r>
              <a:rPr lang="en-IN" sz="2400" b="1" dirty="0" smtClean="0"/>
              <a:t>		</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36495143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147665"/>
            <a:ext cx="8991600" cy="44420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244310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145320"/>
            <a:ext cx="8915400" cy="44281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83220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1" y="2147666"/>
            <a:ext cx="8839200" cy="44055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805056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840" y="2147665"/>
            <a:ext cx="8997553" cy="4609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138687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2145320"/>
            <a:ext cx="87376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70962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1" y="2147664"/>
            <a:ext cx="8839199" cy="47103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152993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883" y="2259037"/>
            <a:ext cx="8918917" cy="44465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271019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599" y="2362200"/>
            <a:ext cx="8763001"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029508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478" y="2147665"/>
            <a:ext cx="8915400" cy="47103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236421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914400" y="2112498"/>
            <a:ext cx="7772400" cy="4154984"/>
          </a:xfrm>
          <a:prstGeom prst="rect">
            <a:avLst/>
          </a:prstGeom>
          <a:noFill/>
        </p:spPr>
        <p:txBody>
          <a:bodyPr wrap="square" rtlCol="0">
            <a:spAutoFit/>
          </a:bodyPr>
          <a:lstStyle/>
          <a:p>
            <a:pPr fontAlgn="auto"/>
            <a:r>
              <a:rPr lang="en-IN" sz="2400" b="1" dirty="0"/>
              <a:t>What is phishing</a:t>
            </a:r>
            <a:r>
              <a:rPr lang="en-IN" sz="2400" b="1" dirty="0" smtClean="0"/>
              <a:t>?</a:t>
            </a:r>
          </a:p>
          <a:p>
            <a:pPr fontAlgn="auto"/>
            <a:r>
              <a:rPr lang="en-IN" sz="2400" dirty="0"/>
              <a:t>Phishing is when attackers send scam emails (or text messages) that contain links to malicious websites. The websites may contain malware (such as </a:t>
            </a:r>
            <a:r>
              <a:rPr lang="en-IN" sz="2400" dirty="0" err="1"/>
              <a:t>ransomware</a:t>
            </a:r>
            <a:r>
              <a:rPr lang="en-IN" sz="2400" dirty="0"/>
              <a:t>) which can sabotage systems and organisations. Or they might be designed to trick users into revealing sensitive information (such as passwords), or transferring money</a:t>
            </a:r>
            <a:r>
              <a:rPr lang="en-IN" sz="2400" dirty="0" smtClean="0"/>
              <a:t>.</a:t>
            </a:r>
          </a:p>
          <a:p>
            <a:pPr fontAlgn="auto"/>
            <a:endParaRPr lang="en-IN" sz="2400" b="1" dirty="0"/>
          </a:p>
          <a:p>
            <a:pPr fontAlgn="auto"/>
            <a:endParaRPr lang="en-IN" sz="2400" b="1" dirty="0" smtClean="0"/>
          </a:p>
          <a:p>
            <a:pPr fontAlgn="auto"/>
            <a:r>
              <a:rPr lang="en-IN" sz="2400" b="1" dirty="0" smtClean="0"/>
              <a:t>															Cont..</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401721372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2147665"/>
            <a:ext cx="8839200" cy="45579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065243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058" y="2147665"/>
            <a:ext cx="8681716" cy="47103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868111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62000" y="1732167"/>
            <a:ext cx="7772400" cy="830997"/>
          </a:xfrm>
          <a:prstGeom prst="rect">
            <a:avLst/>
          </a:prstGeom>
          <a:noFill/>
        </p:spPr>
        <p:txBody>
          <a:bodyPr wrap="square" rtlCol="0">
            <a:spAutoFit/>
          </a:bodyPr>
          <a:lstStyle/>
          <a:p>
            <a:pPr fontAlgn="auto"/>
            <a:r>
              <a:rPr lang="en-IN" sz="2400" b="1" dirty="0" smtClean="0"/>
              <a:t>SPAM</a:t>
            </a:r>
          </a:p>
          <a:p>
            <a:pPr fontAlgn="auto"/>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2147665"/>
            <a:ext cx="8839200" cy="47103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707479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38554" y="1732167"/>
            <a:ext cx="8100646" cy="4216539"/>
          </a:xfrm>
          <a:prstGeom prst="rect">
            <a:avLst/>
          </a:prstGeom>
          <a:noFill/>
        </p:spPr>
        <p:txBody>
          <a:bodyPr wrap="square" rtlCol="0">
            <a:spAutoFit/>
          </a:bodyPr>
          <a:lstStyle/>
          <a:p>
            <a:pPr fontAlgn="auto"/>
            <a:r>
              <a:rPr lang="en-IN" sz="2800" b="1" dirty="0" smtClean="0">
                <a:solidFill>
                  <a:srgbClr val="FF0000"/>
                </a:solidFill>
              </a:rPr>
              <a:t>Dumpster Diving </a:t>
            </a:r>
          </a:p>
          <a:p>
            <a:r>
              <a:rPr lang="en-IN" sz="2400" b="1" dirty="0"/>
              <a:t>What is Dumpster Diving? </a:t>
            </a:r>
          </a:p>
          <a:p>
            <a:r>
              <a:rPr lang="en-IN" sz="2400" dirty="0"/>
              <a:t>Somewhere or the other, you might have heard a popular proverb:</a:t>
            </a:r>
            <a:r>
              <a:rPr lang="en-IN" sz="2400" b="1" dirty="0"/>
              <a:t> “One man’s trash is another man’s treasure.”</a:t>
            </a:r>
            <a:r>
              <a:rPr lang="en-IN" sz="2400" dirty="0"/>
              <a:t> This proverb seems to fit 100% when talking about dumpster diving.</a:t>
            </a:r>
          </a:p>
          <a:p>
            <a:r>
              <a:rPr lang="en-IN" sz="2400" dirty="0">
                <a:solidFill>
                  <a:srgbClr val="FFFF00"/>
                </a:solidFill>
              </a:rPr>
              <a:t/>
            </a:r>
            <a:br>
              <a:rPr lang="en-IN" sz="2400" dirty="0">
                <a:solidFill>
                  <a:srgbClr val="FFFF00"/>
                </a:solidFill>
              </a:rPr>
            </a:br>
            <a:r>
              <a:rPr lang="en-IN" sz="2400" b="1" dirty="0">
                <a:solidFill>
                  <a:srgbClr val="FFFF00"/>
                </a:solidFill>
              </a:rPr>
              <a:t>Dumpster Diving Definition:</a:t>
            </a:r>
            <a:r>
              <a:rPr lang="en-IN" sz="2400" dirty="0"/>
              <a:t> </a:t>
            </a:r>
            <a:r>
              <a:rPr lang="en-IN" sz="2400" b="1" i="1" dirty="0"/>
              <a:t>Dumpster Diving is a passive attack in which a hacker searches trash in order to find useful information about a person or an organization that can be used for malicious activities, such as hacking. </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34801442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738554" y="1732167"/>
            <a:ext cx="8100646" cy="4216539"/>
          </a:xfrm>
          <a:prstGeom prst="rect">
            <a:avLst/>
          </a:prstGeom>
          <a:noFill/>
        </p:spPr>
        <p:txBody>
          <a:bodyPr wrap="square" rtlCol="0">
            <a:spAutoFit/>
          </a:bodyPr>
          <a:lstStyle/>
          <a:p>
            <a:pPr fontAlgn="auto"/>
            <a:r>
              <a:rPr lang="en-IN" sz="2800" b="1" dirty="0" smtClean="0">
                <a:solidFill>
                  <a:srgbClr val="FF0000"/>
                </a:solidFill>
              </a:rPr>
              <a:t>Dumpster Diving </a:t>
            </a:r>
          </a:p>
          <a:p>
            <a:r>
              <a:rPr lang="en-IN" sz="2400" b="1" dirty="0"/>
              <a:t>What is Dumpster Diving? </a:t>
            </a:r>
          </a:p>
          <a:p>
            <a:r>
              <a:rPr lang="en-IN" sz="2400" dirty="0"/>
              <a:t>Somewhere or the other, you might have heard a popular proverb:</a:t>
            </a:r>
            <a:r>
              <a:rPr lang="en-IN" sz="2400" b="1" dirty="0"/>
              <a:t> “One man’s trash is another man’s treasure.”</a:t>
            </a:r>
            <a:r>
              <a:rPr lang="en-IN" sz="2400" dirty="0"/>
              <a:t> This proverb seems to fit 100% when talking about dumpster diving.</a:t>
            </a:r>
          </a:p>
          <a:p>
            <a:r>
              <a:rPr lang="en-IN" sz="2400" dirty="0">
                <a:solidFill>
                  <a:srgbClr val="FFFF00"/>
                </a:solidFill>
              </a:rPr>
              <a:t/>
            </a:r>
            <a:br>
              <a:rPr lang="en-IN" sz="2400" dirty="0">
                <a:solidFill>
                  <a:srgbClr val="FFFF00"/>
                </a:solidFill>
              </a:rPr>
            </a:br>
            <a:r>
              <a:rPr lang="en-IN" sz="2400" b="1" dirty="0">
                <a:solidFill>
                  <a:srgbClr val="FFFF00"/>
                </a:solidFill>
              </a:rPr>
              <a:t>Dumpster Diving Definition:</a:t>
            </a:r>
            <a:r>
              <a:rPr lang="en-IN" sz="2400" dirty="0"/>
              <a:t> </a:t>
            </a:r>
            <a:r>
              <a:rPr lang="en-IN" sz="2400" b="1" i="1" dirty="0"/>
              <a:t>Dumpster Diving is a passive attack in which a hacker searches trash in order to find useful information about a person or an organization that can be used for malicious activities, such as hacking. </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37735206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304800" y="1732167"/>
            <a:ext cx="8534400" cy="4955203"/>
          </a:xfrm>
          <a:prstGeom prst="rect">
            <a:avLst/>
          </a:prstGeom>
          <a:noFill/>
        </p:spPr>
        <p:txBody>
          <a:bodyPr wrap="square" rtlCol="0">
            <a:spAutoFit/>
          </a:bodyPr>
          <a:lstStyle/>
          <a:p>
            <a:pPr fontAlgn="auto"/>
            <a:r>
              <a:rPr lang="en-IN" sz="2800" b="1" dirty="0" smtClean="0">
                <a:solidFill>
                  <a:srgbClr val="FF0000"/>
                </a:solidFill>
              </a:rPr>
              <a:t>Dumpster Diving </a:t>
            </a:r>
          </a:p>
          <a:p>
            <a:r>
              <a:rPr lang="en-IN" sz="2400" b="1" dirty="0"/>
              <a:t>Dumpster Diving Attack Example </a:t>
            </a:r>
          </a:p>
          <a:p>
            <a:r>
              <a:rPr lang="en-IN" sz="2400" dirty="0"/>
              <a:t>Suppose a well know organization is migrating from one place to another because of some requirements. While they were in the process of migration, they decided to dump all the unnecessary documents and old computers in a dumping area that was not far from their initial place.</a:t>
            </a:r>
          </a:p>
          <a:p>
            <a:r>
              <a:rPr lang="en-IN" sz="2400" dirty="0"/>
              <a:t>The documents and the dumped electronic devices contained sensitive information, such as employee IDs, company transactions done over the last few years, and so on. A cybercriminal or an attacker decided to dive into the dumpster to find useful information. And, by chance, he found the documents that contained the email ID of the employees.</a:t>
            </a:r>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14859291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304800" y="1732167"/>
            <a:ext cx="8534400" cy="3108543"/>
          </a:xfrm>
          <a:prstGeom prst="rect">
            <a:avLst/>
          </a:prstGeom>
          <a:noFill/>
        </p:spPr>
        <p:txBody>
          <a:bodyPr wrap="square" rtlCol="0">
            <a:spAutoFit/>
          </a:bodyPr>
          <a:lstStyle/>
          <a:p>
            <a:pPr fontAlgn="auto"/>
            <a:r>
              <a:rPr lang="en-IN" sz="2800" b="1" dirty="0" smtClean="0">
                <a:solidFill>
                  <a:srgbClr val="FF0000"/>
                </a:solidFill>
              </a:rPr>
              <a:t>Dumpster Diving </a:t>
            </a:r>
          </a:p>
          <a:p>
            <a:r>
              <a:rPr lang="en-IN" sz="2400" b="1" dirty="0"/>
              <a:t>Dumpster Diving Attack Example </a:t>
            </a:r>
          </a:p>
          <a:p>
            <a:r>
              <a:rPr lang="en-IN" sz="2400" dirty="0"/>
              <a:t>Once he has found such sensitive information, he can use it for malicious purposes, such as hacking. He can use a phishing or social engineering attack that can trick an employee into releasing confidential information or even giving access to his machine. Attackers can even use the information for other criminal activities, such as identity theft or fraud.</a:t>
            </a:r>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70129802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304800" y="1732167"/>
            <a:ext cx="8534400" cy="4585871"/>
          </a:xfrm>
          <a:prstGeom prst="rect">
            <a:avLst/>
          </a:prstGeom>
          <a:noFill/>
        </p:spPr>
        <p:txBody>
          <a:bodyPr wrap="square" rtlCol="0">
            <a:spAutoFit/>
          </a:bodyPr>
          <a:lstStyle/>
          <a:p>
            <a:pPr fontAlgn="auto"/>
            <a:r>
              <a:rPr lang="en-IN" sz="2800" b="1" dirty="0" smtClean="0">
                <a:solidFill>
                  <a:srgbClr val="FF0000"/>
                </a:solidFill>
              </a:rPr>
              <a:t>Dumpster Diving </a:t>
            </a:r>
          </a:p>
          <a:p>
            <a:r>
              <a:rPr lang="en-IN" sz="2400" b="1" dirty="0" smtClean="0"/>
              <a:t>What </a:t>
            </a:r>
            <a:r>
              <a:rPr lang="en-IN" sz="2400" b="1" dirty="0"/>
              <a:t>Type of Information Can a Hacker Find</a:t>
            </a:r>
            <a:r>
              <a:rPr lang="en-IN" sz="2400" b="1" dirty="0" smtClean="0"/>
              <a:t>?</a:t>
            </a:r>
          </a:p>
          <a:p>
            <a:pPr marL="342900" indent="-342900">
              <a:buFont typeface="Arial" pitchFamily="34" charset="0"/>
              <a:buChar char="•"/>
            </a:pPr>
            <a:r>
              <a:rPr lang="en-IN" sz="2400" b="1" dirty="0"/>
              <a:t>Personal information: </a:t>
            </a:r>
            <a:r>
              <a:rPr lang="en-IN" sz="2400" dirty="0"/>
              <a:t>Hackers can find discarded papers or documents containing personal information such as names, addresses, phone numbers, social security numbers, or dates of birth. This information can be used for identity theft or other types of fraud.</a:t>
            </a:r>
          </a:p>
          <a:p>
            <a:pPr marL="342900" indent="-342900">
              <a:buFont typeface="Arial" pitchFamily="34" charset="0"/>
              <a:buChar char="•"/>
            </a:pPr>
            <a:r>
              <a:rPr lang="en-IN" sz="2400" b="1" dirty="0"/>
              <a:t>Financial information:</a:t>
            </a:r>
            <a:r>
              <a:rPr lang="en-IN" sz="2400" dirty="0"/>
              <a:t> Dumpster diving can also yield financial information such as bank statements, credit card statements, or invoices. This information can be used to make fraudulent purchases or gain unauthorized access to accounts.</a:t>
            </a:r>
          </a:p>
          <a:p>
            <a:r>
              <a:rPr lang="en-IN" sz="2400" b="1" dirty="0"/>
              <a:t> </a:t>
            </a:r>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300551263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304800" y="1732167"/>
            <a:ext cx="8534400" cy="5324535"/>
          </a:xfrm>
          <a:prstGeom prst="rect">
            <a:avLst/>
          </a:prstGeom>
          <a:noFill/>
        </p:spPr>
        <p:txBody>
          <a:bodyPr wrap="square" rtlCol="0">
            <a:spAutoFit/>
          </a:bodyPr>
          <a:lstStyle/>
          <a:p>
            <a:pPr fontAlgn="auto"/>
            <a:r>
              <a:rPr lang="en-IN" sz="2800" b="1" dirty="0" smtClean="0">
                <a:solidFill>
                  <a:srgbClr val="FF0000"/>
                </a:solidFill>
              </a:rPr>
              <a:t>Dumpster Diving </a:t>
            </a:r>
          </a:p>
          <a:p>
            <a:r>
              <a:rPr lang="en-IN" sz="2400" b="1" dirty="0" smtClean="0"/>
              <a:t>What </a:t>
            </a:r>
            <a:r>
              <a:rPr lang="en-IN" sz="2400" b="1" dirty="0"/>
              <a:t>Type of Information Can a Hacker Find</a:t>
            </a:r>
            <a:r>
              <a:rPr lang="en-IN" sz="2400" b="1" dirty="0" smtClean="0"/>
              <a:t>?</a:t>
            </a:r>
          </a:p>
          <a:p>
            <a:pPr marL="342900" indent="-342900">
              <a:buFont typeface="Arial" pitchFamily="34" charset="0"/>
              <a:buChar char="•"/>
            </a:pPr>
            <a:r>
              <a:rPr lang="en-IN" sz="2200" b="1" dirty="0"/>
              <a:t>Passwords and log-in credentials:</a:t>
            </a:r>
            <a:r>
              <a:rPr lang="en-IN" sz="2200" dirty="0"/>
              <a:t> Sometimes, people write down their passwords or log-in credentials on paper and then throw them away. Hackers can find this information and use it to access online accounts or company networks.</a:t>
            </a:r>
          </a:p>
          <a:p>
            <a:pPr marL="342900" indent="-342900">
              <a:buFont typeface="Arial" pitchFamily="34" charset="0"/>
              <a:buChar char="•"/>
            </a:pPr>
            <a:r>
              <a:rPr lang="en-IN" sz="2200" b="1" dirty="0"/>
              <a:t>Confidential documents:</a:t>
            </a:r>
            <a:r>
              <a:rPr lang="en-IN" sz="2200" dirty="0"/>
              <a:t> Companies sometimes discard confidential documents containing business plans, trade secrets, or sensitive customer information. Hackers can use this information to gain a competitive advantage or to blackmail individuals or companies.</a:t>
            </a:r>
          </a:p>
          <a:p>
            <a:pPr marL="342900" indent="-342900">
              <a:buFont typeface="Arial" pitchFamily="34" charset="0"/>
              <a:buChar char="•"/>
            </a:pPr>
            <a:r>
              <a:rPr lang="en-IN" sz="2200" b="1" dirty="0"/>
              <a:t>Technology devices:</a:t>
            </a:r>
            <a:r>
              <a:rPr lang="en-IN" sz="2200" dirty="0"/>
              <a:t> Sometimes, people may throw their old laptops, smartphones, or other devices without properly wiping their data. Hackers can retrieve the data and use it for malicious purposes.</a:t>
            </a:r>
          </a:p>
          <a:p>
            <a:r>
              <a:rPr lang="en-IN" sz="2400" b="1" dirty="0"/>
              <a:t> </a:t>
            </a:r>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383984970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304800" y="1732167"/>
            <a:ext cx="8534400" cy="4216539"/>
          </a:xfrm>
          <a:prstGeom prst="rect">
            <a:avLst/>
          </a:prstGeom>
          <a:noFill/>
        </p:spPr>
        <p:txBody>
          <a:bodyPr wrap="square" rtlCol="0">
            <a:spAutoFit/>
          </a:bodyPr>
          <a:lstStyle/>
          <a:p>
            <a:pPr fontAlgn="auto"/>
            <a:r>
              <a:rPr lang="en-IN" sz="2800" b="1" dirty="0" smtClean="0">
                <a:solidFill>
                  <a:srgbClr val="FF0000"/>
                </a:solidFill>
              </a:rPr>
              <a:t>Dumpster Diving </a:t>
            </a:r>
          </a:p>
          <a:p>
            <a:r>
              <a:rPr lang="en-IN" sz="2400" b="1" dirty="0"/>
              <a:t>How to Prevent Dumpster Diving Attack? </a:t>
            </a:r>
          </a:p>
          <a:p>
            <a:r>
              <a:rPr lang="en-IN" sz="2400" dirty="0"/>
              <a:t>Here are some steps you can take to significantly reduce the risk of a dumpster diving attack and protect your sensitive information</a:t>
            </a:r>
            <a:r>
              <a:rPr lang="en-IN" sz="2400" dirty="0" smtClean="0"/>
              <a:t>:</a:t>
            </a:r>
          </a:p>
          <a:p>
            <a:pPr marL="342900" indent="-342900">
              <a:buFont typeface="Arial" pitchFamily="34" charset="0"/>
              <a:buChar char="•"/>
            </a:pPr>
            <a:r>
              <a:rPr lang="en-IN" sz="2400" b="1" dirty="0"/>
              <a:t>Use encryption:</a:t>
            </a:r>
            <a:r>
              <a:rPr lang="en-IN" sz="2400" dirty="0"/>
              <a:t> Use encryption to protect sensitive data stored on laptops, smartphones, or other devices. </a:t>
            </a:r>
          </a:p>
          <a:p>
            <a:pPr marL="342900" indent="-342900">
              <a:buFont typeface="Arial" pitchFamily="34" charset="0"/>
              <a:buChar char="•"/>
            </a:pPr>
            <a:r>
              <a:rPr lang="en-IN" sz="2400" b="1" dirty="0"/>
              <a:t>Use strong passwords:</a:t>
            </a:r>
            <a:r>
              <a:rPr lang="en-IN" sz="2400" dirty="0"/>
              <a:t> Use secure passwords and do not write them down or store them in an easily accessible location.</a:t>
            </a:r>
          </a:p>
          <a:p>
            <a:r>
              <a:rPr lang="en-IN" sz="2400" b="1" dirty="0"/>
              <a:t> </a:t>
            </a:r>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3726986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914400" y="2112498"/>
            <a:ext cx="7772400" cy="5262979"/>
          </a:xfrm>
          <a:prstGeom prst="rect">
            <a:avLst/>
          </a:prstGeom>
          <a:noFill/>
        </p:spPr>
        <p:txBody>
          <a:bodyPr wrap="square" rtlCol="0">
            <a:spAutoFit/>
          </a:bodyPr>
          <a:lstStyle/>
          <a:p>
            <a:pPr fontAlgn="auto"/>
            <a:r>
              <a:rPr lang="en-IN" sz="2400" b="1" dirty="0"/>
              <a:t>What is phishing</a:t>
            </a:r>
            <a:r>
              <a:rPr lang="en-IN" sz="2400" b="1" dirty="0" smtClean="0"/>
              <a:t>?</a:t>
            </a:r>
          </a:p>
          <a:p>
            <a:pPr fontAlgn="auto"/>
            <a:endParaRPr lang="en-IN" sz="2400" dirty="0" smtClean="0"/>
          </a:p>
          <a:p>
            <a:pPr fontAlgn="auto"/>
            <a:r>
              <a:rPr lang="en-IN" sz="2400" dirty="0" smtClean="0"/>
              <a:t>Phishing </a:t>
            </a:r>
            <a:r>
              <a:rPr lang="en-IN" sz="2400" dirty="0"/>
              <a:t>emails can hit an organisation of any size and type. You might get caught up in a mass campaign (where emails are sent indiscriminately to millions of inboxes), or it could be the first step in a targeted attack against your company, or a specific employee. In these targeted campaigns, the attacker uses information about your employees or company to make their messages even more persuasive and realistic. This is usually referred to as </a:t>
            </a:r>
            <a:r>
              <a:rPr lang="en-IN" sz="2400" b="1" dirty="0"/>
              <a:t>spear phishing</a:t>
            </a:r>
            <a:r>
              <a:rPr lang="en-IN" sz="2400" dirty="0"/>
              <a:t>.</a:t>
            </a:r>
            <a:endParaRPr lang="en-IN" sz="2400" b="1" dirty="0"/>
          </a:p>
          <a:p>
            <a:pPr fontAlgn="auto"/>
            <a:endParaRPr lang="en-IN" sz="2400" b="1" dirty="0" smtClean="0"/>
          </a:p>
          <a:p>
            <a:pPr fontAlgn="auto"/>
            <a:r>
              <a:rPr lang="en-IN" sz="2400" b="1" dirty="0" smtClean="0"/>
              <a:t>															Cont..</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125082064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304800" y="1732167"/>
            <a:ext cx="8534400" cy="4216539"/>
          </a:xfrm>
          <a:prstGeom prst="rect">
            <a:avLst/>
          </a:prstGeom>
          <a:noFill/>
        </p:spPr>
        <p:txBody>
          <a:bodyPr wrap="square" rtlCol="0">
            <a:spAutoFit/>
          </a:bodyPr>
          <a:lstStyle/>
          <a:p>
            <a:pPr fontAlgn="auto"/>
            <a:r>
              <a:rPr lang="en-IN" sz="2800" b="1" dirty="0" smtClean="0">
                <a:solidFill>
                  <a:srgbClr val="FF0000"/>
                </a:solidFill>
              </a:rPr>
              <a:t>Dumpster Diving </a:t>
            </a:r>
          </a:p>
          <a:p>
            <a:r>
              <a:rPr lang="en-IN" sz="2400" b="1" dirty="0"/>
              <a:t>How to Prevent Dumpster Diving Attack? </a:t>
            </a:r>
          </a:p>
          <a:p>
            <a:pPr marL="342900" indent="-342900">
              <a:buFont typeface="Arial" pitchFamily="34" charset="0"/>
              <a:buChar char="•"/>
            </a:pPr>
            <a:r>
              <a:rPr lang="en-IN" sz="2400" b="1" dirty="0"/>
              <a:t>Educate your employees:</a:t>
            </a:r>
            <a:r>
              <a:rPr lang="en-IN" sz="2400" dirty="0"/>
              <a:t> Ensure they know the dangers of dumpster diving attacks and train them to properly dispose of sensitive information.</a:t>
            </a:r>
          </a:p>
          <a:p>
            <a:pPr marL="342900" indent="-342900">
              <a:buFont typeface="Arial" pitchFamily="34" charset="0"/>
              <a:buChar char="•"/>
            </a:pPr>
            <a:r>
              <a:rPr lang="en-IN" sz="2400" b="1" dirty="0"/>
              <a:t>Implement a clean desk policy:</a:t>
            </a:r>
            <a:r>
              <a:rPr lang="en-IN" sz="2400" dirty="0"/>
              <a:t> Encourage employees to keep their desks clean and tidy and avoid leaving sensitive documents or information in the open.</a:t>
            </a:r>
          </a:p>
          <a:p>
            <a:pPr marL="342900" indent="-342900">
              <a:buFont typeface="Arial" pitchFamily="34" charset="0"/>
              <a:buChar char="•"/>
            </a:pPr>
            <a:r>
              <a:rPr lang="en-IN" sz="2400" b="1" dirty="0"/>
              <a:t>Secure your trash or recycling bins:</a:t>
            </a:r>
            <a:r>
              <a:rPr lang="en-IN" sz="2400" dirty="0"/>
              <a:t> Lock them so only authorized personnel can access them. This will prevent unauthorized access to your trash and recycling.</a:t>
            </a:r>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367145176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304800" y="1732167"/>
            <a:ext cx="8534400" cy="3847207"/>
          </a:xfrm>
          <a:prstGeom prst="rect">
            <a:avLst/>
          </a:prstGeom>
          <a:noFill/>
        </p:spPr>
        <p:txBody>
          <a:bodyPr wrap="square" rtlCol="0">
            <a:spAutoFit/>
          </a:bodyPr>
          <a:lstStyle/>
          <a:p>
            <a:pPr fontAlgn="auto"/>
            <a:r>
              <a:rPr lang="en-IN" sz="2800" b="1" dirty="0" smtClean="0">
                <a:solidFill>
                  <a:srgbClr val="FF0000"/>
                </a:solidFill>
              </a:rPr>
              <a:t>Dumpster Diving </a:t>
            </a:r>
          </a:p>
          <a:p>
            <a:r>
              <a:rPr lang="en-IN" sz="2400" b="1" dirty="0"/>
              <a:t>How to Prevent Dumpster Diving Attack? </a:t>
            </a:r>
          </a:p>
          <a:p>
            <a:pPr marL="342900" indent="-342900">
              <a:buFont typeface="Arial" pitchFamily="34" charset="0"/>
              <a:buChar char="•"/>
            </a:pPr>
            <a:r>
              <a:rPr lang="en-IN" sz="2400" b="1" dirty="0"/>
              <a:t>Use secure disposal methods:</a:t>
            </a:r>
            <a:r>
              <a:rPr lang="en-IN" sz="2400" dirty="0"/>
              <a:t> Use a secure disposal service that destroys sensitive documents and materials. They will ensure that the materials are destroyed completely and irretrievably.</a:t>
            </a:r>
          </a:p>
          <a:p>
            <a:pPr marL="342900" indent="-342900">
              <a:buFont typeface="Arial" pitchFamily="34" charset="0"/>
              <a:buChar char="•"/>
            </a:pPr>
            <a:r>
              <a:rPr lang="en-IN" sz="2400" b="1" dirty="0"/>
              <a:t>Shred sensitive documents: </a:t>
            </a:r>
            <a:r>
              <a:rPr lang="en-IN" sz="2400" dirty="0"/>
              <a:t>Use a shredder to destroy any papers or documents containing personal, financial, or confidential information. This will make it much harder for a hacker to organize the information.</a:t>
            </a:r>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252662119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62596" y="1686128"/>
            <a:ext cx="8652803" cy="5262979"/>
          </a:xfrm>
          <a:prstGeom prst="rect">
            <a:avLst/>
          </a:prstGeom>
          <a:noFill/>
        </p:spPr>
        <p:txBody>
          <a:bodyPr wrap="square" rtlCol="0">
            <a:spAutoFit/>
          </a:bodyPr>
          <a:lstStyle/>
          <a:p>
            <a:r>
              <a:rPr lang="en-IN" sz="2800" b="1" dirty="0">
                <a:solidFill>
                  <a:srgbClr val="FFFF00"/>
                </a:solidFill>
              </a:rPr>
              <a:t>Shoulder </a:t>
            </a:r>
            <a:r>
              <a:rPr lang="en-IN" sz="2800" b="1" dirty="0" smtClean="0">
                <a:solidFill>
                  <a:srgbClr val="FFFF00"/>
                </a:solidFill>
              </a:rPr>
              <a:t>Surfing</a:t>
            </a:r>
          </a:p>
          <a:p>
            <a:r>
              <a:rPr lang="en-IN" sz="2800" dirty="0"/>
              <a:t>A shoulder Surfing Attack is a social engineering technique where an attacker simply looks over someone’s shoulder to get confidential information. It could be as simple as when a person is entering their PIN in an ATM or when a person is entering the username and password to their social media account/Internet Banking etc. A shoulder surfer could just be a person or sometimes it could be sophisticated video cameras, binoculars, CCTV, and Spy cameras to spy over the victim and steal their confidential information</a:t>
            </a:r>
            <a:endParaRPr lang="en-IN" sz="2800" b="1" dirty="0">
              <a:solidFill>
                <a:srgbClr val="FFFF00"/>
              </a:solidFill>
            </a:endParaRPr>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27235774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62596" y="1686128"/>
            <a:ext cx="8652803" cy="5078313"/>
          </a:xfrm>
          <a:prstGeom prst="rect">
            <a:avLst/>
          </a:prstGeom>
          <a:noFill/>
        </p:spPr>
        <p:txBody>
          <a:bodyPr wrap="square" rtlCol="0">
            <a:spAutoFit/>
          </a:bodyPr>
          <a:lstStyle/>
          <a:p>
            <a:r>
              <a:rPr lang="en-IN" sz="2800" b="1" dirty="0">
                <a:solidFill>
                  <a:srgbClr val="FFFF00"/>
                </a:solidFill>
              </a:rPr>
              <a:t>Shoulder </a:t>
            </a:r>
            <a:r>
              <a:rPr lang="en-IN" sz="2800" b="1" dirty="0" smtClean="0">
                <a:solidFill>
                  <a:srgbClr val="FFFF00"/>
                </a:solidFill>
              </a:rPr>
              <a:t>Surfing</a:t>
            </a:r>
          </a:p>
          <a:p>
            <a:r>
              <a:rPr lang="en-IN" sz="2800" dirty="0"/>
              <a:t>When Does Shoulder Surfing Happen</a:t>
            </a:r>
            <a:r>
              <a:rPr lang="en-IN" sz="2800" dirty="0" smtClean="0"/>
              <a:t>?</a:t>
            </a:r>
          </a:p>
          <a:p>
            <a:pPr marL="457200" indent="-457200">
              <a:buFont typeface="Arial" pitchFamily="34" charset="0"/>
              <a:buChar char="•"/>
            </a:pPr>
            <a:r>
              <a:rPr lang="en-IN" sz="2400" b="1" dirty="0"/>
              <a:t>At an ATM</a:t>
            </a:r>
            <a:r>
              <a:rPr lang="en-IN" sz="2400" dirty="0"/>
              <a:t>: You're getting cash at an ATM. You feel safe because the man behind you is 10 feet away, looking at his phone. In reality, he's recording your finger movements to decipher your PIN.</a:t>
            </a:r>
          </a:p>
          <a:p>
            <a:pPr marL="457200" indent="-457200">
              <a:buFont typeface="Arial" pitchFamily="34" charset="0"/>
              <a:buChar char="•"/>
            </a:pPr>
            <a:r>
              <a:rPr lang="en-IN" sz="2400" b="1" dirty="0"/>
              <a:t>At work</a:t>
            </a:r>
            <a:r>
              <a:rPr lang="en-IN" sz="2400" dirty="0"/>
              <a:t>: Whether you're in an open office area or a meeting room, someone might casually look over your shoulder and view what you're typing or reading. For example, you could be filling out employment forms on a computer in the human resources office while a nearby </a:t>
            </a:r>
            <a:r>
              <a:rPr lang="en-IN" sz="2400" dirty="0" err="1"/>
              <a:t>coworker</a:t>
            </a:r>
            <a:r>
              <a:rPr lang="en-IN" sz="2400" dirty="0"/>
              <a:t> views you entering your </a:t>
            </a:r>
            <a:r>
              <a:rPr lang="en-IN" sz="2400" u="sng" dirty="0">
                <a:hlinkClick r:id="rId2"/>
              </a:rPr>
              <a:t>Social Security number</a:t>
            </a:r>
            <a:r>
              <a:rPr lang="en-IN" sz="2400" dirty="0"/>
              <a:t> or other sensitive information.</a:t>
            </a:r>
          </a:p>
          <a:p>
            <a:endParaRPr lang="en-IN" sz="2800"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28985253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62596" y="1686128"/>
            <a:ext cx="8652803" cy="3908762"/>
          </a:xfrm>
          <a:prstGeom prst="rect">
            <a:avLst/>
          </a:prstGeom>
          <a:noFill/>
        </p:spPr>
        <p:txBody>
          <a:bodyPr wrap="square" rtlCol="0">
            <a:spAutoFit/>
          </a:bodyPr>
          <a:lstStyle/>
          <a:p>
            <a:r>
              <a:rPr lang="en-IN" sz="2800" b="1" dirty="0">
                <a:solidFill>
                  <a:srgbClr val="FFFF00"/>
                </a:solidFill>
              </a:rPr>
              <a:t>Shoulder </a:t>
            </a:r>
            <a:r>
              <a:rPr lang="en-IN" sz="2800" b="1" dirty="0" smtClean="0">
                <a:solidFill>
                  <a:srgbClr val="FFFF00"/>
                </a:solidFill>
              </a:rPr>
              <a:t>Surfing</a:t>
            </a:r>
          </a:p>
          <a:p>
            <a:r>
              <a:rPr lang="en-IN" sz="2800" dirty="0"/>
              <a:t>When Does Shoulder Surfing Happen</a:t>
            </a:r>
            <a:r>
              <a:rPr lang="en-IN" sz="2800" dirty="0" smtClean="0"/>
              <a:t>?</a:t>
            </a:r>
          </a:p>
          <a:p>
            <a:pPr marL="342900" indent="-342900">
              <a:buFont typeface="Arial" pitchFamily="34" charset="0"/>
              <a:buChar char="•"/>
            </a:pPr>
            <a:r>
              <a:rPr lang="en-IN" sz="2400" b="1" dirty="0"/>
              <a:t>At the airport</a:t>
            </a:r>
            <a:r>
              <a:rPr lang="en-IN" sz="2400" dirty="0"/>
              <a:t>: Your flight is delayed, so you grab your laptop to do some online shopping. Excited to find an item you want is on sale, you don't notice the woman nearby staring at your screen as you input your credit card information.</a:t>
            </a:r>
          </a:p>
          <a:p>
            <a:pPr marL="342900" indent="-342900">
              <a:buFont typeface="Arial" pitchFamily="34" charset="0"/>
              <a:buChar char="•"/>
            </a:pPr>
            <a:r>
              <a:rPr lang="en-IN" sz="2400" b="1" dirty="0"/>
              <a:t>At a restaurant or bar</a:t>
            </a:r>
            <a:r>
              <a:rPr lang="en-IN" sz="2400" dirty="0"/>
              <a:t>: While waiting for your date at a crowded restaurant, you log on to </a:t>
            </a:r>
            <a:r>
              <a:rPr lang="en-IN" sz="2400" dirty="0" err="1"/>
              <a:t>Instagram</a:t>
            </a:r>
            <a:r>
              <a:rPr lang="en-IN" sz="2400" dirty="0"/>
              <a:t>. The person next to you catches you entering your password, which happens to be the same one for your email and bank accounts.</a:t>
            </a:r>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42260816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71974" y="1686127"/>
            <a:ext cx="8652803" cy="5509200"/>
          </a:xfrm>
          <a:prstGeom prst="rect">
            <a:avLst/>
          </a:prstGeom>
          <a:noFill/>
        </p:spPr>
        <p:txBody>
          <a:bodyPr wrap="square" rtlCol="0">
            <a:spAutoFit/>
          </a:bodyPr>
          <a:lstStyle/>
          <a:p>
            <a:r>
              <a:rPr lang="en-IN" sz="2800" b="1" dirty="0">
                <a:solidFill>
                  <a:srgbClr val="FFFF00"/>
                </a:solidFill>
              </a:rPr>
              <a:t>Shoulder </a:t>
            </a:r>
            <a:r>
              <a:rPr lang="en-IN" sz="2800" b="1" dirty="0" smtClean="0">
                <a:solidFill>
                  <a:srgbClr val="FFFF00"/>
                </a:solidFill>
              </a:rPr>
              <a:t>Surfing</a:t>
            </a:r>
          </a:p>
          <a:p>
            <a:r>
              <a:rPr lang="en-IN" sz="2800" b="1" dirty="0"/>
              <a:t>How to Prevent Shoulder Surfing Attacks</a:t>
            </a:r>
            <a:r>
              <a:rPr lang="en-IN" sz="2800" b="1" dirty="0" smtClean="0"/>
              <a:t>?</a:t>
            </a:r>
          </a:p>
          <a:p>
            <a:r>
              <a:rPr lang="en-IN" sz="2400" b="1" dirty="0"/>
              <a:t>1. Enable 2-factor authentication</a:t>
            </a:r>
          </a:p>
          <a:p>
            <a:r>
              <a:rPr lang="en-IN" sz="2400" dirty="0"/>
              <a:t>Always enable 2-factor authentication, like an OTP, approval on your mobile device, or usage of Microsoft/Google authenticator apps. </a:t>
            </a:r>
          </a:p>
          <a:p>
            <a:r>
              <a:rPr lang="en-IN" sz="2400" b="1" dirty="0"/>
              <a:t>2. Get Physical Obstacle/Shield</a:t>
            </a:r>
          </a:p>
          <a:p>
            <a:r>
              <a:rPr lang="en-IN" sz="2400" dirty="0"/>
              <a:t>While entering a password or an ATM PIN, try to hide it with your body so it is not visible to the person standing behind you. If an OTP, or credit card details must be communicated over the phone, make sure you move away to a place where nobody can listen to the conversations.</a:t>
            </a:r>
          </a:p>
          <a:p>
            <a:r>
              <a:rPr lang="en-IN" sz="2800" dirty="0"/>
              <a:t/>
            </a:r>
            <a:br>
              <a:rPr lang="en-IN" sz="2800" dirty="0"/>
            </a:br>
            <a:endParaRPr lang="en-IN" sz="2800" b="1"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200287898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71974" y="1686127"/>
            <a:ext cx="8652803" cy="5509200"/>
          </a:xfrm>
          <a:prstGeom prst="rect">
            <a:avLst/>
          </a:prstGeom>
          <a:noFill/>
        </p:spPr>
        <p:txBody>
          <a:bodyPr wrap="square" rtlCol="0">
            <a:spAutoFit/>
          </a:bodyPr>
          <a:lstStyle/>
          <a:p>
            <a:r>
              <a:rPr lang="en-IN" sz="2800" b="1" dirty="0">
                <a:solidFill>
                  <a:srgbClr val="FFFF00"/>
                </a:solidFill>
              </a:rPr>
              <a:t>Shoulder </a:t>
            </a:r>
            <a:r>
              <a:rPr lang="en-IN" sz="2800" b="1" dirty="0" smtClean="0">
                <a:solidFill>
                  <a:srgbClr val="FFFF00"/>
                </a:solidFill>
              </a:rPr>
              <a:t>Surfing</a:t>
            </a:r>
          </a:p>
          <a:p>
            <a:r>
              <a:rPr lang="en-IN" sz="2800" b="1" dirty="0"/>
              <a:t>How to Prevent Shoulder Surfing Attacks</a:t>
            </a:r>
            <a:r>
              <a:rPr lang="en-IN" sz="2800" b="1" dirty="0" smtClean="0"/>
              <a:t>?</a:t>
            </a:r>
          </a:p>
          <a:p>
            <a:r>
              <a:rPr lang="en-IN" sz="2400" b="1" dirty="0"/>
              <a:t>3. Never login to shared devices</a:t>
            </a:r>
          </a:p>
          <a:p>
            <a:r>
              <a:rPr lang="en-IN" sz="2400" dirty="0"/>
              <a:t>Never login to any of your accounts using public computers like in airports, train stations, libraries or it could be a display device in an electronic gadget store. Confidential information can be stolen. </a:t>
            </a:r>
          </a:p>
          <a:p>
            <a:r>
              <a:rPr lang="en-IN" sz="2400" b="1" dirty="0"/>
              <a:t>4. Never use public Wi-Fi</a:t>
            </a:r>
          </a:p>
          <a:p>
            <a:r>
              <a:rPr lang="en-IN" sz="2400" dirty="0"/>
              <a:t>It is advised not to use public unprotected Wi-Fi networks to log in to any personal accounts like social media, banks, and shopping sites. The traffic can always be monitored especially when the Wi-Fi connection uses the weakest protocol WEP.</a:t>
            </a:r>
          </a:p>
          <a:p>
            <a:r>
              <a:rPr lang="en-IN" sz="2800" dirty="0"/>
              <a:t/>
            </a:r>
            <a:br>
              <a:rPr lang="en-IN" sz="2800" dirty="0"/>
            </a:br>
            <a:endParaRPr lang="en-IN" sz="2800" b="1"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81367787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71974" y="1686127"/>
            <a:ext cx="8652803" cy="3539430"/>
          </a:xfrm>
          <a:prstGeom prst="rect">
            <a:avLst/>
          </a:prstGeom>
          <a:noFill/>
        </p:spPr>
        <p:txBody>
          <a:bodyPr wrap="square" rtlCol="0">
            <a:spAutoFit/>
          </a:bodyPr>
          <a:lstStyle/>
          <a:p>
            <a:r>
              <a:rPr lang="en-IN" sz="2800" b="1" dirty="0">
                <a:solidFill>
                  <a:srgbClr val="FFFF00"/>
                </a:solidFill>
              </a:rPr>
              <a:t>Shoulder </a:t>
            </a:r>
            <a:r>
              <a:rPr lang="en-IN" sz="2800" b="1" dirty="0" smtClean="0">
                <a:solidFill>
                  <a:srgbClr val="FFFF00"/>
                </a:solidFill>
              </a:rPr>
              <a:t>Surfing</a:t>
            </a:r>
          </a:p>
          <a:p>
            <a:r>
              <a:rPr lang="en-IN" sz="2800" b="1" dirty="0"/>
              <a:t>How to Prevent Shoulder Surfing Attacks</a:t>
            </a:r>
            <a:r>
              <a:rPr lang="en-IN" sz="2800" b="1" dirty="0" smtClean="0"/>
              <a:t>?</a:t>
            </a:r>
          </a:p>
          <a:p>
            <a:r>
              <a:rPr lang="en-IN" sz="2400" b="1" dirty="0"/>
              <a:t>5. Privacy shield</a:t>
            </a:r>
          </a:p>
          <a:p>
            <a:r>
              <a:rPr lang="en-IN" sz="2400" dirty="0"/>
              <a:t>Use privacy filters/shields on laptops and smartphones where the display on the screens can be seen in only one direction. </a:t>
            </a:r>
          </a:p>
          <a:p>
            <a:r>
              <a:rPr lang="en-IN" sz="2400" b="1" dirty="0"/>
              <a:t>6. Stop using the same passwords</a:t>
            </a:r>
          </a:p>
          <a:p>
            <a:r>
              <a:rPr lang="en-IN" sz="2400" dirty="0"/>
              <a:t>Many of them use the same password for multiple accounts. Doing so can risk other accounts being compromised as well. Always try to use a different password for different accounts. </a:t>
            </a:r>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364422004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48526" y="1686127"/>
            <a:ext cx="8652803" cy="4647426"/>
          </a:xfrm>
          <a:prstGeom prst="rect">
            <a:avLst/>
          </a:prstGeom>
          <a:noFill/>
        </p:spPr>
        <p:txBody>
          <a:bodyPr wrap="square" rtlCol="0">
            <a:spAutoFit/>
          </a:bodyPr>
          <a:lstStyle/>
          <a:p>
            <a:r>
              <a:rPr lang="en-IN" sz="2800" b="1" dirty="0">
                <a:solidFill>
                  <a:srgbClr val="FFFF00"/>
                </a:solidFill>
              </a:rPr>
              <a:t>Shoulder </a:t>
            </a:r>
            <a:r>
              <a:rPr lang="en-IN" sz="2800" b="1" dirty="0" smtClean="0">
                <a:solidFill>
                  <a:srgbClr val="FFFF00"/>
                </a:solidFill>
              </a:rPr>
              <a:t>Surfing</a:t>
            </a:r>
          </a:p>
          <a:p>
            <a:r>
              <a:rPr lang="en-IN" sz="2800" b="1" dirty="0"/>
              <a:t>How to Prevent Shoulder Surfing Attacks</a:t>
            </a:r>
            <a:r>
              <a:rPr lang="en-IN" sz="2800" b="1" dirty="0" smtClean="0"/>
              <a:t>?</a:t>
            </a:r>
          </a:p>
          <a:p>
            <a:r>
              <a:rPr lang="en-IN" sz="2400" b="1" dirty="0"/>
              <a:t>7. Use alternative methods</a:t>
            </a:r>
          </a:p>
          <a:p>
            <a:r>
              <a:rPr lang="en-IN" sz="2400" dirty="0"/>
              <a:t>Wherever it is possible utilize biometric authentications like a fingerprint and face recognition to log in to laptops, smartphones, and applications. </a:t>
            </a:r>
          </a:p>
          <a:p>
            <a:r>
              <a:rPr lang="en-IN" sz="2400" b="1" dirty="0"/>
              <a:t>8. Use password managers</a:t>
            </a:r>
          </a:p>
          <a:p>
            <a:r>
              <a:rPr lang="en-IN" sz="2400" dirty="0"/>
              <a:t>Using password manager applications, one does not have to create a password, the password manager creates a lengthy random string and stores it. When a password is required, one does not have to type any password as the password manager logs in for you.</a:t>
            </a:r>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232805699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48526" y="1686127"/>
            <a:ext cx="8652803" cy="4585871"/>
          </a:xfrm>
          <a:prstGeom prst="rect">
            <a:avLst/>
          </a:prstGeom>
          <a:noFill/>
        </p:spPr>
        <p:txBody>
          <a:bodyPr wrap="square" rtlCol="0">
            <a:spAutoFit/>
          </a:bodyPr>
          <a:lstStyle/>
          <a:p>
            <a:r>
              <a:rPr lang="en-IN" sz="2800" b="1" dirty="0" smtClean="0">
                <a:solidFill>
                  <a:srgbClr val="FFFF00"/>
                </a:solidFill>
              </a:rPr>
              <a:t>Pharming</a:t>
            </a:r>
          </a:p>
          <a:p>
            <a:r>
              <a:rPr lang="en-IN" sz="2400" dirty="0"/>
              <a:t>What is pharming?</a:t>
            </a:r>
          </a:p>
          <a:p>
            <a:r>
              <a:rPr lang="en-IN" sz="2400" dirty="0"/>
              <a:t>Pharming is a type of social engineering </a:t>
            </a:r>
            <a:r>
              <a:rPr lang="en-IN" sz="2400" dirty="0" err="1"/>
              <a:t>cyberattack</a:t>
            </a:r>
            <a:r>
              <a:rPr lang="en-IN" sz="2400" dirty="0"/>
              <a:t> in which criminals redirect internet users trying to reach a specific website to a different, fake site. These “spoofed” sites aim to capture a victim’s personally identifiable information (PII) and log-in credentials, such as passwords, social security numbers, account numbers, and so on, or else they attempt to install pharming malware on their computer. </a:t>
            </a:r>
            <a:r>
              <a:rPr lang="en-IN" sz="2400" dirty="0" err="1"/>
              <a:t>Pharmers</a:t>
            </a:r>
            <a:r>
              <a:rPr lang="en-IN" sz="2400" dirty="0"/>
              <a:t> often target websites in the financial sector, including banks, online payment platforms, or e-commerce sites, usually with </a:t>
            </a:r>
            <a:r>
              <a:rPr lang="en-IN" sz="2400" dirty="0">
                <a:hlinkClick r:id="rId2"/>
              </a:rPr>
              <a:t>identity theft</a:t>
            </a:r>
            <a:r>
              <a:rPr lang="en-IN" sz="2400" dirty="0"/>
              <a:t> as their ultimate objective</a:t>
            </a:r>
            <a:endParaRPr lang="en-IN" sz="2400"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28529890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914400" y="2112498"/>
            <a:ext cx="7772400" cy="1938992"/>
          </a:xfrm>
          <a:prstGeom prst="rect">
            <a:avLst/>
          </a:prstGeom>
          <a:noFill/>
        </p:spPr>
        <p:txBody>
          <a:bodyPr wrap="square" rtlCol="0">
            <a:spAutoFit/>
          </a:bodyPr>
          <a:lstStyle/>
          <a:p>
            <a:pPr fontAlgn="auto"/>
            <a:r>
              <a:rPr lang="en-IN" sz="2400" b="1" dirty="0"/>
              <a:t>What is phishing</a:t>
            </a:r>
            <a:r>
              <a:rPr lang="en-IN" sz="2400" b="1" dirty="0" smtClean="0"/>
              <a:t>?</a:t>
            </a:r>
          </a:p>
          <a:p>
            <a:pPr fontAlgn="auto"/>
            <a:endParaRPr lang="en-IN" sz="2400" dirty="0" smtClean="0"/>
          </a:p>
          <a:p>
            <a:pPr fontAlgn="auto"/>
            <a:endParaRPr lang="en-IN" sz="2400" b="1" dirty="0" smtClean="0"/>
          </a:p>
          <a:p>
            <a:pPr fontAlgn="auto"/>
            <a:r>
              <a:rPr lang="en-IN" sz="2400" b="1" dirty="0" smtClean="0"/>
              <a:t>															</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0" y="2286000"/>
            <a:ext cx="6553200" cy="4028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19828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48526" y="1686127"/>
            <a:ext cx="8652803" cy="4585871"/>
          </a:xfrm>
          <a:prstGeom prst="rect">
            <a:avLst/>
          </a:prstGeom>
          <a:noFill/>
        </p:spPr>
        <p:txBody>
          <a:bodyPr wrap="square" rtlCol="0">
            <a:spAutoFit/>
          </a:bodyPr>
          <a:lstStyle/>
          <a:p>
            <a:r>
              <a:rPr lang="en-IN" sz="2800" b="1" dirty="0" smtClean="0">
                <a:solidFill>
                  <a:srgbClr val="FFFF00"/>
                </a:solidFill>
              </a:rPr>
              <a:t>Pharming</a:t>
            </a:r>
          </a:p>
          <a:p>
            <a:pPr fontAlgn="base"/>
            <a:r>
              <a:rPr lang="en-IN" sz="2400" dirty="0"/>
              <a:t>How does pharming work?</a:t>
            </a:r>
          </a:p>
          <a:p>
            <a:pPr fontAlgn="base"/>
            <a:r>
              <a:rPr lang="en-IN" sz="2000" dirty="0"/>
              <a:t>Pharming exploits the foundation of how internet browsing works — namely, that the sequence of letters that form an internet address, such as www.google.com, have to be converted into an </a:t>
            </a:r>
            <a:r>
              <a:rPr lang="en-IN" sz="2000" dirty="0">
                <a:hlinkClick r:id="rId2"/>
              </a:rPr>
              <a:t>IP address</a:t>
            </a:r>
            <a:r>
              <a:rPr lang="en-IN" sz="2000" dirty="0"/>
              <a:t> by a DNS server for the connection to proceed.</a:t>
            </a:r>
          </a:p>
          <a:p>
            <a:pPr fontAlgn="base"/>
            <a:endParaRPr lang="en-IN" sz="2000" dirty="0" smtClean="0"/>
          </a:p>
          <a:p>
            <a:pPr fontAlgn="base"/>
            <a:r>
              <a:rPr lang="en-IN" sz="2000" dirty="0" smtClean="0"/>
              <a:t>Pharming </a:t>
            </a:r>
            <a:r>
              <a:rPr lang="en-IN" sz="2000" dirty="0"/>
              <a:t>attacks this process in one of two ways:</a:t>
            </a:r>
          </a:p>
          <a:p>
            <a:pPr marL="342900" indent="-342900" fontAlgn="base">
              <a:buFont typeface="Arial" pitchFamily="34" charset="0"/>
              <a:buChar char="•"/>
            </a:pPr>
            <a:r>
              <a:rPr lang="en-IN" sz="2000" dirty="0"/>
              <a:t>First, a hacker may send malicious code in an email which installs a virus or </a:t>
            </a:r>
            <a:r>
              <a:rPr lang="en-IN" sz="2000" dirty="0">
                <a:hlinkClick r:id="rId3"/>
              </a:rPr>
              <a:t>Trojan</a:t>
            </a:r>
            <a:r>
              <a:rPr lang="en-IN" sz="2000" dirty="0"/>
              <a:t> on a user's computer. This malicious code changes the computer’s hosts file to direct traffic away from its intended target and toward a fake website instead. In this form of pharming – known as malware-based pharming – regardless of whether you type the correct internet address, the corrupted hosts file will take you to the fraudulent site instead</a:t>
            </a:r>
            <a:r>
              <a:rPr lang="en-IN" sz="2000" dirty="0" smtClean="0"/>
              <a:t>.</a:t>
            </a:r>
            <a:endParaRPr lang="en-IN" sz="2000"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387255951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48526" y="1686127"/>
            <a:ext cx="8652803" cy="4893647"/>
          </a:xfrm>
          <a:prstGeom prst="rect">
            <a:avLst/>
          </a:prstGeom>
          <a:noFill/>
        </p:spPr>
        <p:txBody>
          <a:bodyPr wrap="square" rtlCol="0">
            <a:spAutoFit/>
          </a:bodyPr>
          <a:lstStyle/>
          <a:p>
            <a:r>
              <a:rPr lang="en-IN" sz="2800" b="1" dirty="0" smtClean="0">
                <a:solidFill>
                  <a:srgbClr val="FFFF00"/>
                </a:solidFill>
              </a:rPr>
              <a:t>Pharming</a:t>
            </a:r>
          </a:p>
          <a:p>
            <a:pPr fontAlgn="base"/>
            <a:r>
              <a:rPr lang="en-IN" sz="2400" dirty="0"/>
              <a:t>How does pharming work?</a:t>
            </a:r>
          </a:p>
          <a:p>
            <a:pPr marL="342900" indent="-342900" fontAlgn="base">
              <a:buFont typeface="Arial" pitchFamily="34" charset="0"/>
              <a:buChar char="•"/>
            </a:pPr>
            <a:r>
              <a:rPr lang="en-IN" sz="2000" dirty="0"/>
              <a:t>Second, the hacker may use a technique called </a:t>
            </a:r>
            <a:r>
              <a:rPr lang="en-IN" sz="2000" dirty="0">
                <a:hlinkClick r:id="rId2"/>
              </a:rPr>
              <a:t>DNS poisoning</a:t>
            </a:r>
            <a:r>
              <a:rPr lang="en-IN" sz="2000" dirty="0"/>
              <a:t>. DNS stands for “Domain Name System” – </a:t>
            </a:r>
            <a:r>
              <a:rPr lang="en-IN" sz="2000" dirty="0" err="1"/>
              <a:t>pharmers</a:t>
            </a:r>
            <a:r>
              <a:rPr lang="en-IN" sz="2000" dirty="0"/>
              <a:t> can modify the DNS table in a server, causing multiple users to visit fake websites instead of legitimate ones inadvertently. </a:t>
            </a:r>
            <a:r>
              <a:rPr lang="en-IN" sz="2000" dirty="0" err="1"/>
              <a:t>Pharmers</a:t>
            </a:r>
            <a:r>
              <a:rPr lang="en-IN" sz="2000" dirty="0"/>
              <a:t> can use the fake websites to install viruses or Trojans on the user's computer or attempt to collect personal and financial information for use in identity theft.</a:t>
            </a:r>
          </a:p>
          <a:p>
            <a:pPr fontAlgn="base"/>
            <a:r>
              <a:rPr lang="en-IN" sz="2000" dirty="0"/>
              <a:t>While DNS servers are harder to attack because they sit on an organization’s network and behind its </a:t>
            </a:r>
            <a:r>
              <a:rPr lang="en-IN" sz="2000" dirty="0" err="1"/>
              <a:t>defenses</a:t>
            </a:r>
            <a:r>
              <a:rPr lang="en-IN" sz="2000" dirty="0"/>
              <a:t>, DNS poisoning can affect a significant number of victims and therefore offer great rewards for cybercriminals. Poisoning can also spread to other DNS servers. Any internet service provider (ISP) receiving information from a poisoned server can lead to the corrupted DNS entry being cached on the ISP’s servers – spreading it to more routers and devices.</a:t>
            </a:r>
            <a:r>
              <a:rPr lang="en-IN" sz="2000" dirty="0" smtClean="0"/>
              <a:t>.</a:t>
            </a:r>
            <a:endParaRPr lang="en-IN" sz="2000"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277892002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48526" y="1686127"/>
            <a:ext cx="8652803" cy="4893647"/>
          </a:xfrm>
          <a:prstGeom prst="rect">
            <a:avLst/>
          </a:prstGeom>
          <a:noFill/>
        </p:spPr>
        <p:txBody>
          <a:bodyPr wrap="square" rtlCol="0">
            <a:spAutoFit/>
          </a:bodyPr>
          <a:lstStyle/>
          <a:p>
            <a:r>
              <a:rPr lang="en-IN" sz="2800" b="1" dirty="0" smtClean="0">
                <a:solidFill>
                  <a:srgbClr val="FFFF00"/>
                </a:solidFill>
              </a:rPr>
              <a:t>Pharming</a:t>
            </a:r>
          </a:p>
          <a:p>
            <a:pPr fontAlgn="base"/>
            <a:r>
              <a:rPr lang="en-IN" sz="2400" dirty="0"/>
              <a:t>How does pharming work</a:t>
            </a:r>
            <a:r>
              <a:rPr lang="en-IN" sz="2400" dirty="0" smtClean="0"/>
              <a:t>?</a:t>
            </a:r>
            <a:endParaRPr lang="en-IN" sz="2400"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527" y="2667000"/>
            <a:ext cx="8652802" cy="3695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0241482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48526" y="1686127"/>
            <a:ext cx="8652803" cy="5447645"/>
          </a:xfrm>
          <a:prstGeom prst="rect">
            <a:avLst/>
          </a:prstGeom>
          <a:noFill/>
        </p:spPr>
        <p:txBody>
          <a:bodyPr wrap="square" rtlCol="0">
            <a:spAutoFit/>
          </a:bodyPr>
          <a:lstStyle/>
          <a:p>
            <a:r>
              <a:rPr lang="en-IN" sz="2800" b="1" dirty="0" smtClean="0">
                <a:solidFill>
                  <a:srgbClr val="FFFF00"/>
                </a:solidFill>
              </a:rPr>
              <a:t>Pharming</a:t>
            </a:r>
          </a:p>
          <a:p>
            <a:pPr fontAlgn="base"/>
            <a:r>
              <a:rPr lang="en-IN" sz="2000" dirty="0"/>
              <a:t>How to protect yourself against pharming</a:t>
            </a:r>
          </a:p>
          <a:p>
            <a:pPr marL="342900" indent="-342900" fontAlgn="base">
              <a:buFont typeface="Arial" pitchFamily="34" charset="0"/>
              <a:buChar char="•"/>
            </a:pPr>
            <a:r>
              <a:rPr lang="en-IN" sz="2000" b="1" dirty="0"/>
              <a:t>Choose a reputable internet service provider (ISP).</a:t>
            </a:r>
            <a:r>
              <a:rPr lang="en-IN" sz="2000" dirty="0"/>
              <a:t> A good ISP will filter out suspicious redirects by default – ensuring you never reach a pharming website in the first place.</a:t>
            </a:r>
          </a:p>
          <a:p>
            <a:pPr marL="342900" indent="-342900" fontAlgn="base">
              <a:buFont typeface="Arial" pitchFamily="34" charset="0"/>
              <a:buChar char="•"/>
            </a:pPr>
            <a:r>
              <a:rPr lang="en-IN" sz="2000" b="1" dirty="0"/>
              <a:t>Use a reliable DNS server.</a:t>
            </a:r>
            <a:r>
              <a:rPr lang="en-IN" sz="2000" dirty="0"/>
              <a:t> For most of us, our DNS server will be our ISP. However, it is possible to switch to a specialized DNS service, which could offer more security against DNS poisoning.</a:t>
            </a:r>
          </a:p>
          <a:p>
            <a:pPr marL="342900" indent="-342900" fontAlgn="base">
              <a:buFont typeface="Arial" pitchFamily="34" charset="0"/>
              <a:buChar char="•"/>
            </a:pPr>
            <a:r>
              <a:rPr lang="en-IN" sz="2000" b="1" dirty="0"/>
              <a:t>Only follow links that begin with HTTPS</a:t>
            </a:r>
            <a:r>
              <a:rPr lang="en-IN" sz="2000" dirty="0"/>
              <a:t> – as opposed to just HTTP. The “s” stands for “secure” and indicates that the site has a valid </a:t>
            </a:r>
            <a:r>
              <a:rPr lang="en-IN" sz="2000" dirty="0">
                <a:hlinkClick r:id="rId2"/>
              </a:rPr>
              <a:t>security certificate</a:t>
            </a:r>
            <a:r>
              <a:rPr lang="en-IN" sz="2000" dirty="0"/>
              <a:t>. Once on the site, check for the padlock icon in the address bar – another indicator that the site is secure.</a:t>
            </a:r>
          </a:p>
          <a:p>
            <a:pPr marL="342900" indent="-342900" fontAlgn="base">
              <a:buFont typeface="Arial" pitchFamily="34" charset="0"/>
              <a:buChar char="•"/>
            </a:pPr>
            <a:r>
              <a:rPr lang="en-IN" sz="2000" b="1" dirty="0"/>
              <a:t>Don’t click on links or open attachments from unknown senders</a:t>
            </a:r>
            <a:r>
              <a:rPr lang="en-IN" sz="2000" dirty="0"/>
              <a:t>. While you can't protect yourself from DNS poisoning, you can take care to avoid the malicious software that enables pharming. Avoid clicking on links or opening attachments in any email or message you are unsure of.</a:t>
            </a:r>
          </a:p>
          <a:p>
            <a:pPr fontAlgn="base"/>
            <a:endParaRPr lang="en-IN" sz="2000"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149399804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48525" y="1600200"/>
            <a:ext cx="8652803" cy="4524315"/>
          </a:xfrm>
          <a:prstGeom prst="rect">
            <a:avLst/>
          </a:prstGeom>
          <a:noFill/>
        </p:spPr>
        <p:txBody>
          <a:bodyPr wrap="square" rtlCol="0">
            <a:spAutoFit/>
          </a:bodyPr>
          <a:lstStyle/>
          <a:p>
            <a:r>
              <a:rPr lang="en-IN" sz="2800" b="1" dirty="0" smtClean="0">
                <a:solidFill>
                  <a:srgbClr val="FFFF00"/>
                </a:solidFill>
              </a:rPr>
              <a:t>Pharming</a:t>
            </a:r>
          </a:p>
          <a:p>
            <a:pPr fontAlgn="base"/>
            <a:r>
              <a:rPr lang="en-IN" sz="2000" dirty="0"/>
              <a:t>How to protect yourself against pharming</a:t>
            </a:r>
          </a:p>
          <a:p>
            <a:pPr marL="342900" indent="-342900" fontAlgn="base">
              <a:buFont typeface="Arial" pitchFamily="34" charset="0"/>
              <a:buChar char="•"/>
            </a:pPr>
            <a:r>
              <a:rPr lang="en-IN" sz="2000" b="1" dirty="0"/>
              <a:t>Check URLs for typos</a:t>
            </a:r>
            <a:r>
              <a:rPr lang="en-IN" sz="2000" dirty="0"/>
              <a:t>. </a:t>
            </a:r>
            <a:r>
              <a:rPr lang="en-IN" sz="2000" dirty="0" err="1"/>
              <a:t>Pharmers</a:t>
            </a:r>
            <a:r>
              <a:rPr lang="en-IN" sz="2000" dirty="0"/>
              <a:t> sometimes use spelling tricks to deceive visitors, by replacing or adding letters to domain names. Look at the URL closely and if you spot a typo – avoid it.</a:t>
            </a:r>
          </a:p>
          <a:p>
            <a:pPr marL="342900" indent="-342900" fontAlgn="base">
              <a:buFont typeface="Arial" pitchFamily="34" charset="0"/>
              <a:buChar char="•"/>
            </a:pPr>
            <a:r>
              <a:rPr lang="en-IN" sz="2000" b="1" dirty="0"/>
              <a:t>Avoid suspicious-looking websites generally</a:t>
            </a:r>
            <a:r>
              <a:rPr lang="en-IN" sz="2000" dirty="0"/>
              <a:t>. Aside from the URL, signs to look out for include spelling or grammatical errors, unfamiliar fonts or </a:t>
            </a:r>
            <a:r>
              <a:rPr lang="en-IN" sz="2000" dirty="0" err="1"/>
              <a:t>colors</a:t>
            </a:r>
            <a:r>
              <a:rPr lang="en-IN" sz="2000" dirty="0"/>
              <a:t>, and missing content – for example, some </a:t>
            </a:r>
            <a:r>
              <a:rPr lang="en-IN" sz="2000" dirty="0" err="1"/>
              <a:t>pharmers</a:t>
            </a:r>
            <a:r>
              <a:rPr lang="en-IN" sz="2000" dirty="0"/>
              <a:t> don’t bother to populate the privacy policy or terms and conditions. Check that everything is as you would expect before submitting any information.</a:t>
            </a:r>
          </a:p>
          <a:p>
            <a:pPr marL="342900" indent="-342900" fontAlgn="base">
              <a:buFont typeface="Arial" pitchFamily="34" charset="0"/>
              <a:buChar char="•"/>
            </a:pPr>
            <a:r>
              <a:rPr lang="en-IN" sz="2000" b="1" dirty="0"/>
              <a:t>Avoid deals that appear too good to be true</a:t>
            </a:r>
            <a:r>
              <a:rPr lang="en-IN" sz="2000" dirty="0"/>
              <a:t>. Online scammers sometimes lure victims with eye-catching deals – for example, discounts much lower than the legitimate competition. If offers seem implausible, then exercise caution</a:t>
            </a:r>
            <a:r>
              <a:rPr lang="en-IN" sz="2000" dirty="0" smtClean="0"/>
              <a:t>.</a:t>
            </a:r>
            <a:endParaRPr lang="en-IN" sz="2000"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379736717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48525" y="1600200"/>
            <a:ext cx="8652803" cy="4832092"/>
          </a:xfrm>
          <a:prstGeom prst="rect">
            <a:avLst/>
          </a:prstGeom>
          <a:noFill/>
        </p:spPr>
        <p:txBody>
          <a:bodyPr wrap="square" rtlCol="0">
            <a:spAutoFit/>
          </a:bodyPr>
          <a:lstStyle/>
          <a:p>
            <a:r>
              <a:rPr lang="en-IN" sz="2800" b="1" dirty="0" smtClean="0">
                <a:solidFill>
                  <a:srgbClr val="FFFF00"/>
                </a:solidFill>
              </a:rPr>
              <a:t>Pharming</a:t>
            </a:r>
          </a:p>
          <a:p>
            <a:pPr fontAlgn="base"/>
            <a:r>
              <a:rPr lang="en-IN" sz="2000" dirty="0"/>
              <a:t>How to protect yourself against pharming</a:t>
            </a:r>
          </a:p>
          <a:p>
            <a:pPr marL="342900" indent="-342900" fontAlgn="base">
              <a:buFont typeface="Arial" pitchFamily="34" charset="0"/>
              <a:buChar char="•"/>
            </a:pPr>
            <a:r>
              <a:rPr lang="en-IN" sz="2000" b="1" dirty="0"/>
              <a:t>Enable two-factor authentication where possible.</a:t>
            </a:r>
            <a:r>
              <a:rPr lang="en-IN" sz="2000" dirty="0"/>
              <a:t> Many platforms offer two-factor authentication, and when this is available, it's a good idea to turn it on. This makes your accounts harder to hack into – even if fraudsters have obtained your log-in details through pharming, they won’t be able to access your account.</a:t>
            </a:r>
          </a:p>
          <a:p>
            <a:pPr marL="342900" indent="-342900" fontAlgn="base">
              <a:buFont typeface="Arial" pitchFamily="34" charset="0"/>
              <a:buChar char="•"/>
            </a:pPr>
            <a:r>
              <a:rPr lang="en-IN" sz="2000" b="1" dirty="0"/>
              <a:t>Change the default settings of your Wi-Fi router.</a:t>
            </a:r>
            <a:r>
              <a:rPr lang="en-IN" sz="2000" dirty="0"/>
              <a:t> Changing the standard password and using a strong password instead for your private network will help to protect you from DNS poisoning. It is also essential to keep your router up to date. If your router doesn't have automatic updates, consider replacing it with one that does.</a:t>
            </a:r>
          </a:p>
          <a:p>
            <a:pPr marL="342900" indent="-342900" fontAlgn="base">
              <a:buFont typeface="Arial" pitchFamily="34" charset="0"/>
              <a:buChar char="•"/>
            </a:pPr>
            <a:r>
              <a:rPr lang="en-IN" sz="2000" b="1" dirty="0"/>
              <a:t>Use a robust anti-malware and antivirus solution and keep it up to date.</a:t>
            </a:r>
            <a:r>
              <a:rPr lang="en-IN" sz="2000" dirty="0"/>
              <a:t> For example, </a:t>
            </a:r>
            <a:r>
              <a:rPr lang="en-IN" sz="2000" dirty="0">
                <a:hlinkClick r:id="rId2"/>
              </a:rPr>
              <a:t>Kaspersky Total Security</a:t>
            </a:r>
            <a:r>
              <a:rPr lang="en-IN" sz="2000" dirty="0"/>
              <a:t> protects you against hackers, viruses, and malware and works 24/7 to secure your devices and data.</a:t>
            </a:r>
            <a:endParaRPr lang="en-IN" sz="2000"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120912191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248525" y="1600200"/>
            <a:ext cx="8652803" cy="4832092"/>
          </a:xfrm>
          <a:prstGeom prst="rect">
            <a:avLst/>
          </a:prstGeom>
          <a:noFill/>
        </p:spPr>
        <p:txBody>
          <a:bodyPr wrap="square" rtlCol="0">
            <a:spAutoFit/>
          </a:bodyPr>
          <a:lstStyle/>
          <a:p>
            <a:r>
              <a:rPr lang="en-IN" sz="2800" b="1" dirty="0" smtClean="0">
                <a:solidFill>
                  <a:srgbClr val="FFFF00"/>
                </a:solidFill>
              </a:rPr>
              <a:t>Pharming</a:t>
            </a:r>
          </a:p>
          <a:p>
            <a:pPr fontAlgn="base"/>
            <a:r>
              <a:rPr lang="en-IN" sz="2000" dirty="0"/>
              <a:t>How to protect yourself against pharming</a:t>
            </a:r>
          </a:p>
          <a:p>
            <a:pPr marL="342900" indent="-342900" fontAlgn="base">
              <a:buFont typeface="Arial" pitchFamily="34" charset="0"/>
              <a:buChar char="•"/>
            </a:pPr>
            <a:r>
              <a:rPr lang="en-IN" sz="2000" b="1" dirty="0"/>
              <a:t>Enable two-factor authentication where possible.</a:t>
            </a:r>
            <a:r>
              <a:rPr lang="en-IN" sz="2000" dirty="0"/>
              <a:t> Many platforms offer two-factor authentication, and when this is available, it's a good idea to turn it on. This makes your accounts harder to hack into – even if fraudsters have obtained your log-in details through pharming, they won’t be able to access your account.</a:t>
            </a:r>
          </a:p>
          <a:p>
            <a:pPr marL="342900" indent="-342900" fontAlgn="base">
              <a:buFont typeface="Arial" pitchFamily="34" charset="0"/>
              <a:buChar char="•"/>
            </a:pPr>
            <a:r>
              <a:rPr lang="en-IN" sz="2000" b="1" dirty="0"/>
              <a:t>Change the default settings of your Wi-Fi router.</a:t>
            </a:r>
            <a:r>
              <a:rPr lang="en-IN" sz="2000" dirty="0"/>
              <a:t> Changing the standard password and using a strong password instead for your private network will help to protect you from DNS poisoning. It is also essential to keep your router up to date. If your router doesn't have automatic updates, consider replacing it with one that does.</a:t>
            </a:r>
          </a:p>
          <a:p>
            <a:pPr marL="342900" indent="-342900" fontAlgn="base">
              <a:buFont typeface="Arial" pitchFamily="34" charset="0"/>
              <a:buChar char="•"/>
            </a:pPr>
            <a:r>
              <a:rPr lang="en-IN" sz="2000" b="1" dirty="0"/>
              <a:t>Use a robust anti-malware and antivirus solution and keep it up to date.</a:t>
            </a:r>
            <a:r>
              <a:rPr lang="en-IN" sz="2000" dirty="0"/>
              <a:t> For example, </a:t>
            </a:r>
            <a:r>
              <a:rPr lang="en-IN" sz="2000" dirty="0">
                <a:hlinkClick r:id="rId2"/>
              </a:rPr>
              <a:t>Kaspersky Total Security</a:t>
            </a:r>
            <a:r>
              <a:rPr lang="en-IN" sz="2000" dirty="0"/>
              <a:t> protects you against hackers, viruses, and malware and works 24/7 to secure your devices and data.</a:t>
            </a:r>
            <a:endParaRPr lang="en-IN" sz="2000" dirty="0"/>
          </a:p>
        </p:txBody>
      </p:sp>
      <p:sp>
        <p:nvSpPr>
          <p:cNvPr id="5" name="Footer Placeholder 4"/>
          <p:cNvSpPr>
            <a:spLocks noGrp="1"/>
          </p:cNvSpPr>
          <p:nvPr>
            <p:ph type="ftr" sz="quarter" idx="11"/>
          </p:nvPr>
        </p:nvSpPr>
        <p:spPr/>
        <p:txBody>
          <a:bodyPr/>
          <a:lstStyle/>
          <a:p>
            <a:r>
              <a:rPr lang="en-IN" dirty="0" err="1" smtClean="0"/>
              <a:t>Mr.</a:t>
            </a:r>
            <a:r>
              <a:rPr lang="en-IN" dirty="0" smtClean="0"/>
              <a:t> </a:t>
            </a:r>
            <a:r>
              <a:rPr lang="en-IN" dirty="0" err="1" smtClean="0"/>
              <a:t>Sukhdev</a:t>
            </a:r>
            <a:r>
              <a:rPr lang="en-IN" dirty="0" smtClean="0"/>
              <a:t> Singh, Asst. Professor, CSE&amp;IT</a:t>
            </a:r>
            <a:endParaRPr lang="en-US" dirty="0"/>
          </a:p>
        </p:txBody>
      </p:sp>
    </p:spTree>
    <p:extLst>
      <p:ext uri="{BB962C8B-B14F-4D97-AF65-F5344CB8AC3E}">
        <p14:creationId xmlns:p14="http://schemas.microsoft.com/office/powerpoint/2010/main" val="259412141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IN" smtClean="0"/>
              <a:t>Mr. Sukhdev Singh, Asst. Professor, CSE&amp;IT</a:t>
            </a:r>
            <a:endParaRPr lang="en-US"/>
          </a:p>
        </p:txBody>
      </p:sp>
      <p:sp>
        <p:nvSpPr>
          <p:cNvPr id="4" name="Title 3"/>
          <p:cNvSpPr>
            <a:spLocks noGrp="1"/>
          </p:cNvSpPr>
          <p:nvPr>
            <p:ph type="title"/>
          </p:nvPr>
        </p:nvSpPr>
        <p:spPr>
          <a:xfrm>
            <a:off x="220395" y="228600"/>
            <a:ext cx="8229600" cy="1252728"/>
          </a:xfrm>
        </p:spPr>
        <p:txBody>
          <a:bodyPr/>
          <a:lstStyle/>
          <a:p>
            <a:r>
              <a:rPr lang="en-IN" dirty="0" smtClean="0"/>
              <a:t>Keep Learning</a:t>
            </a:r>
            <a:endParaRPr lang="en-IN" dirty="0"/>
          </a:p>
        </p:txBody>
      </p:sp>
      <p:sp>
        <p:nvSpPr>
          <p:cNvPr id="5" name="Rectangle 4"/>
          <p:cNvSpPr/>
          <p:nvPr/>
        </p:nvSpPr>
        <p:spPr>
          <a:xfrm rot="21360426">
            <a:off x="742073" y="3207907"/>
            <a:ext cx="7162800" cy="1862048"/>
          </a:xfrm>
          <a:prstGeom prst="rect">
            <a:avLst/>
          </a:prstGeom>
          <a:noFill/>
        </p:spPr>
        <p:txBody>
          <a:bodyPr wrap="squar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11500" b="1" cap="none"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Thank You!</a:t>
            </a:r>
            <a:endParaRPr lang="en-US" sz="11500" b="1" cap="none"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Tree>
    <p:extLst>
      <p:ext uri="{BB962C8B-B14F-4D97-AF65-F5344CB8AC3E}">
        <p14:creationId xmlns:p14="http://schemas.microsoft.com/office/powerpoint/2010/main" val="2422606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914400" y="2112498"/>
            <a:ext cx="7772400" cy="3785652"/>
          </a:xfrm>
          <a:prstGeom prst="rect">
            <a:avLst/>
          </a:prstGeom>
          <a:noFill/>
        </p:spPr>
        <p:txBody>
          <a:bodyPr wrap="square" rtlCol="0">
            <a:spAutoFit/>
          </a:bodyPr>
          <a:lstStyle/>
          <a:p>
            <a:pPr fontAlgn="auto"/>
            <a:r>
              <a:rPr lang="en-IN" sz="2400" b="1" dirty="0"/>
              <a:t>How is phishing carried out?</a:t>
            </a:r>
            <a:endParaRPr lang="en-IN" sz="2400" dirty="0" smtClean="0"/>
          </a:p>
          <a:p>
            <a:pPr fontAlgn="auto"/>
            <a:r>
              <a:rPr lang="en-IN" sz="2400" dirty="0"/>
              <a:t>The most common examples of phishing are used to support other malicious actions, such as </a:t>
            </a:r>
            <a:r>
              <a:rPr lang="en-IN" sz="2400" dirty="0">
                <a:hlinkClick r:id="rId2"/>
              </a:rPr>
              <a:t>on-path attack</a:t>
            </a:r>
            <a:r>
              <a:rPr lang="en-IN" sz="2400" dirty="0"/>
              <a:t> and </a:t>
            </a:r>
            <a:r>
              <a:rPr lang="en-IN" sz="2400" dirty="0">
                <a:hlinkClick r:id="rId3"/>
              </a:rPr>
              <a:t>cross-site scripting</a:t>
            </a:r>
            <a:r>
              <a:rPr lang="en-IN" sz="2400" dirty="0"/>
              <a:t> attacks. These attacks typically occur via </a:t>
            </a:r>
            <a:r>
              <a:rPr lang="en-IN" sz="2400" dirty="0">
                <a:hlinkClick r:id="rId4"/>
              </a:rPr>
              <a:t>email</a:t>
            </a:r>
            <a:r>
              <a:rPr lang="en-IN" sz="2400" dirty="0"/>
              <a:t> or instant message, and can be broken down into a few general categories. It’s useful to become familiar with a few of these different vectors of phishing attacks in order to spot them in the wild.</a:t>
            </a:r>
            <a:endParaRPr lang="en-IN" sz="2400" b="1" dirty="0" smtClean="0"/>
          </a:p>
          <a:p>
            <a:pPr fontAlgn="auto"/>
            <a:r>
              <a:rPr lang="en-IN" sz="2400" b="1" dirty="0" smtClean="0"/>
              <a:t>															</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19351969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914400" y="2121876"/>
            <a:ext cx="7772400" cy="4154984"/>
          </a:xfrm>
          <a:prstGeom prst="rect">
            <a:avLst/>
          </a:prstGeom>
          <a:noFill/>
        </p:spPr>
        <p:txBody>
          <a:bodyPr wrap="square" rtlCol="0">
            <a:spAutoFit/>
          </a:bodyPr>
          <a:lstStyle/>
          <a:p>
            <a:pPr fontAlgn="auto"/>
            <a:r>
              <a:rPr lang="en-IN" sz="2400" b="1" dirty="0"/>
              <a:t>How is phishing carried out?</a:t>
            </a:r>
            <a:endParaRPr lang="en-IN" sz="2400" dirty="0" smtClean="0"/>
          </a:p>
          <a:p>
            <a:r>
              <a:rPr lang="en-IN" sz="2400" b="1" dirty="0">
                <a:solidFill>
                  <a:srgbClr val="FF0000"/>
                </a:solidFill>
              </a:rPr>
              <a:t>Advanced-fee scam</a:t>
            </a:r>
          </a:p>
          <a:p>
            <a:pPr fontAlgn="auto"/>
            <a:r>
              <a:rPr lang="en-IN" sz="2400" dirty="0" smtClean="0"/>
              <a:t>This </a:t>
            </a:r>
            <a:r>
              <a:rPr lang="en-IN" sz="2400" dirty="0"/>
              <a:t>common email phishing attack is popularized by the “Nigerian prince” email, where an alleged Nigerian prince in a desperate situation offers to give the victim a large sum of money for a small fee upfront. Unsurprisingly, when the fee is paid, no large sum of money ever arrives. The interesting history is that this type of scam has been occurring for over a hundred years in different </a:t>
            </a:r>
            <a:r>
              <a:rPr lang="en-IN" sz="2400" dirty="0" smtClean="0"/>
              <a:t>forms.</a:t>
            </a:r>
            <a:r>
              <a:rPr lang="en-IN" sz="2400" b="1" dirty="0" smtClean="0"/>
              <a:t>															</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18220074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914400" y="2121876"/>
            <a:ext cx="7772400" cy="5262979"/>
          </a:xfrm>
          <a:prstGeom prst="rect">
            <a:avLst/>
          </a:prstGeom>
          <a:noFill/>
        </p:spPr>
        <p:txBody>
          <a:bodyPr wrap="square" rtlCol="0">
            <a:spAutoFit/>
          </a:bodyPr>
          <a:lstStyle/>
          <a:p>
            <a:pPr fontAlgn="auto"/>
            <a:r>
              <a:rPr lang="en-IN" sz="2400" b="1" dirty="0"/>
              <a:t>How is phishing carried out?</a:t>
            </a:r>
            <a:endParaRPr lang="en-IN" sz="2400" dirty="0" smtClean="0"/>
          </a:p>
          <a:p>
            <a:r>
              <a:rPr lang="en-IN" sz="2400" b="1" dirty="0">
                <a:solidFill>
                  <a:srgbClr val="FF0000"/>
                </a:solidFill>
              </a:rPr>
              <a:t>Account deactivation scam</a:t>
            </a:r>
          </a:p>
          <a:p>
            <a:pPr fontAlgn="auto"/>
            <a:r>
              <a:rPr lang="en-IN" sz="2400" dirty="0" smtClean="0"/>
              <a:t> </a:t>
            </a:r>
            <a:r>
              <a:rPr lang="en-IN" sz="2400" dirty="0"/>
              <a:t>By playing off the urgency created in a victim who believes an important account is going to be deactivated, attackers are able to trick some people into handing over important information such as login credentials. Here’s an example: the attacker sends an email that appears to come from an important institution like a bank, and they claim the victim’s bank account will be deactivated if they do not take action quickly. The attacker will then request the login and password to the victim’s bank account in order to prevent the deactivation</a:t>
            </a:r>
            <a:r>
              <a:rPr lang="en-IN" sz="2400" b="1" dirty="0" smtClean="0"/>
              <a:t>													</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36018707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914400" y="2121876"/>
            <a:ext cx="7772400" cy="4893647"/>
          </a:xfrm>
          <a:prstGeom prst="rect">
            <a:avLst/>
          </a:prstGeom>
          <a:noFill/>
        </p:spPr>
        <p:txBody>
          <a:bodyPr wrap="square" rtlCol="0">
            <a:spAutoFit/>
          </a:bodyPr>
          <a:lstStyle/>
          <a:p>
            <a:pPr fontAlgn="auto"/>
            <a:r>
              <a:rPr lang="en-IN" sz="2400" b="1" dirty="0"/>
              <a:t>How is phishing carried out?</a:t>
            </a:r>
            <a:endParaRPr lang="en-IN" sz="2400" dirty="0" smtClean="0"/>
          </a:p>
          <a:p>
            <a:r>
              <a:rPr lang="en-IN" sz="2400" b="1" dirty="0">
                <a:solidFill>
                  <a:srgbClr val="FF0000"/>
                </a:solidFill>
              </a:rPr>
              <a:t>Website forgery scam</a:t>
            </a:r>
          </a:p>
          <a:p>
            <a:pPr fontAlgn="auto"/>
            <a:r>
              <a:rPr lang="en-IN" sz="2400" dirty="0" smtClean="0"/>
              <a:t> </a:t>
            </a:r>
            <a:r>
              <a:rPr lang="en-IN" sz="2400" dirty="0"/>
              <a:t>This type of scam is commonly paired with other scams such as the account deactivation scam. In this attack, the attacker creates a website that is virtually identical to the legitimate website of a business the victim uses, such as a bank. When the user visits the page through whatever means, be it an email phishing attempt, a hyperlink inside a forum, or via a search engine, the victim reaches a website which they believe to be the legitimate site instead of a fraudulent copy. All information entered by the victim is collected for sale or other malicious use.</a:t>
            </a:r>
            <a:r>
              <a:rPr lang="en-IN" sz="2400" b="1" dirty="0" smtClean="0"/>
              <a:t>				</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40423284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143000"/>
          </a:xfrm>
        </p:spPr>
        <p:txBody>
          <a:bodyPr>
            <a:normAutofit fontScale="90000"/>
          </a:bodyPr>
          <a:lstStyle/>
          <a:p>
            <a:r>
              <a:rPr lang="en-IN" sz="5300" dirty="0" smtClean="0"/>
              <a:t>Cyber Security Concepts</a:t>
            </a:r>
            <a:r>
              <a:rPr lang="en-IN" dirty="0" smtClean="0"/>
              <a:t/>
            </a:r>
            <a:br>
              <a:rPr lang="en-IN" dirty="0" smtClean="0"/>
            </a:br>
            <a:endParaRPr lang="en-IN" dirty="0"/>
          </a:p>
        </p:txBody>
      </p:sp>
      <p:sp>
        <p:nvSpPr>
          <p:cNvPr id="3" name="Subtitle 2"/>
          <p:cNvSpPr>
            <a:spLocks noGrp="1"/>
          </p:cNvSpPr>
          <p:nvPr>
            <p:ph type="subTitle" idx="1"/>
          </p:nvPr>
        </p:nvSpPr>
        <p:spPr>
          <a:xfrm>
            <a:off x="1371600" y="1066800"/>
            <a:ext cx="6400800" cy="609600"/>
          </a:xfrm>
        </p:spPr>
        <p:txBody>
          <a:bodyPr/>
          <a:lstStyle/>
          <a:p>
            <a:r>
              <a:rPr lang="en-IN" sz="3200" b="1" dirty="0">
                <a:solidFill>
                  <a:srgbClr val="000000"/>
                </a:solidFill>
                <a:latin typeface="Times New Roman"/>
                <a:ea typeface="Times New Roman"/>
              </a:rPr>
              <a:t>Social Engineering and Malware </a:t>
            </a:r>
            <a:endParaRPr lang="en-IN" dirty="0"/>
          </a:p>
        </p:txBody>
      </p:sp>
      <p:sp>
        <p:nvSpPr>
          <p:cNvPr id="4" name="TextBox 3"/>
          <p:cNvSpPr txBox="1"/>
          <p:nvPr/>
        </p:nvSpPr>
        <p:spPr>
          <a:xfrm>
            <a:off x="914400" y="2121876"/>
            <a:ext cx="7772400" cy="3046988"/>
          </a:xfrm>
          <a:prstGeom prst="rect">
            <a:avLst/>
          </a:prstGeom>
          <a:noFill/>
        </p:spPr>
        <p:txBody>
          <a:bodyPr wrap="square" rtlCol="0">
            <a:spAutoFit/>
          </a:bodyPr>
          <a:lstStyle/>
          <a:p>
            <a:pPr fontAlgn="auto"/>
            <a:r>
              <a:rPr lang="en-IN" sz="2400" b="1" dirty="0"/>
              <a:t>How is phishing carried out?</a:t>
            </a:r>
            <a:endParaRPr lang="en-IN" sz="2400" dirty="0" smtClean="0"/>
          </a:p>
          <a:p>
            <a:r>
              <a:rPr lang="en-IN" sz="2400" b="1" dirty="0">
                <a:solidFill>
                  <a:srgbClr val="FF0000"/>
                </a:solidFill>
              </a:rPr>
              <a:t>What is spear phishing</a:t>
            </a:r>
          </a:p>
          <a:p>
            <a:pPr fontAlgn="auto"/>
            <a:r>
              <a:rPr lang="en-IN" sz="2400" dirty="0" smtClean="0"/>
              <a:t> </a:t>
            </a:r>
            <a:r>
              <a:rPr lang="en-IN" sz="2400" dirty="0"/>
              <a:t>This type of phishing is directed at specific individuals or companies, hence the term </a:t>
            </a:r>
            <a:r>
              <a:rPr lang="en-IN" sz="2400" dirty="0">
                <a:hlinkClick r:id="rId2"/>
              </a:rPr>
              <a:t>spear phishing</a:t>
            </a:r>
            <a:r>
              <a:rPr lang="en-IN" sz="2400" dirty="0"/>
              <a:t>. By gathering details or buying information about a particular target, an attacker is able to mount a personalized scam. This is currently the most effective type of phishing, and accounts for over 90% of the attacks.</a:t>
            </a:r>
            <a:r>
              <a:rPr lang="en-IN" sz="2400" b="1" dirty="0" smtClean="0"/>
              <a:t>			</a:t>
            </a:r>
            <a:endParaRPr lang="en-IN" sz="2400" b="1" dirty="0"/>
          </a:p>
        </p:txBody>
      </p:sp>
      <p:sp>
        <p:nvSpPr>
          <p:cNvPr id="5" name="Footer Placeholder 4"/>
          <p:cNvSpPr>
            <a:spLocks noGrp="1"/>
          </p:cNvSpPr>
          <p:nvPr>
            <p:ph type="ftr" sz="quarter" idx="11"/>
          </p:nvPr>
        </p:nvSpPr>
        <p:spPr/>
        <p:txBody>
          <a:bodyPr/>
          <a:lstStyle/>
          <a:p>
            <a:r>
              <a:rPr lang="en-IN" smtClean="0"/>
              <a:t>Mr. Sukhdev Singh, Asst. Professor, CSE&amp;IT</a:t>
            </a:r>
            <a:endParaRPr lang="en-US"/>
          </a:p>
        </p:txBody>
      </p:sp>
    </p:spTree>
    <p:extLst>
      <p:ext uri="{BB962C8B-B14F-4D97-AF65-F5344CB8AC3E}">
        <p14:creationId xmlns:p14="http://schemas.microsoft.com/office/powerpoint/2010/main" val="11603880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572</TotalTime>
  <Words>2117</Words>
  <Application>Microsoft Office PowerPoint</Application>
  <PresentationFormat>On-screen Show (4:3)</PresentationFormat>
  <Paragraphs>303</Paragraphs>
  <Slides>47</Slides>
  <Notes>0</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Waveform</vt:lpstr>
      <vt:lpstr>Cyber Attacks and Risk Management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Cyber Security Concepts </vt:lpstr>
      <vt:lpstr>Keep Learning</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 Concepts </dc:title>
  <dc:creator>Administrator</dc:creator>
  <cp:lastModifiedBy>Administrator</cp:lastModifiedBy>
  <cp:revision>54</cp:revision>
  <dcterms:created xsi:type="dcterms:W3CDTF">2006-08-16T00:00:00Z</dcterms:created>
  <dcterms:modified xsi:type="dcterms:W3CDTF">2024-09-07T10:55:48Z</dcterms:modified>
</cp:coreProperties>
</file>

<file path=docProps/thumbnail.jpeg>
</file>